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5.xml" ContentType="application/vnd.openxmlformats-officedocument.presentationml.slide+xml"/>
  <Override PartName="/ppt/slides/slide11.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42.xml" ContentType="application/vnd.openxmlformats-officedocument.presentationml.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slideMasters/slideMaster1.xml" ContentType="application/vnd.openxmlformats-officedocument.presentationml.slideMaster+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38.xml" ContentType="application/vnd.openxmlformats-officedocument.presentationml.notesSlide+xml"/>
  <Override PartName="/ppt/notesSlides/notesSlide31.xml" ContentType="application/vnd.openxmlformats-officedocument.presentationml.notesSlide+xml"/>
  <Override PartName="/ppt/notesSlides/notesSlide35.xml" ContentType="application/vnd.openxmlformats-officedocument.presentationml.notesSlide+xml"/>
  <Override PartName="/ppt/slideLayouts/slideLayout1.xml" ContentType="application/vnd.openxmlformats-officedocument.presentationml.slideLayout+xml"/>
  <Override PartName="/ppt/notesSlides/notesSlide16.xml" ContentType="application/vnd.openxmlformats-officedocument.presentationml.notesSlide+xml"/>
  <Override PartName="/ppt/notesSlides/notesSlide30.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27.xml" ContentType="application/vnd.openxmlformats-officedocument.presentationml.notesSlide+xml"/>
  <Override PartName="/ppt/notesSlides/notesSlide15.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80" r:id="rId24"/>
    <p:sldId id="281" r:id="rId25"/>
    <p:sldId id="282" r:id="rId26"/>
    <p:sldId id="283" r:id="rId27"/>
    <p:sldId id="284" r:id="rId28"/>
    <p:sldId id="285" r:id="rId29"/>
    <p:sldId id="286" r:id="rId30"/>
    <p:sldId id="308" r:id="rId31"/>
    <p:sldId id="309" r:id="rId32"/>
    <p:sldId id="289" r:id="rId33"/>
    <p:sldId id="310" r:id="rId34"/>
    <p:sldId id="290" r:id="rId35"/>
    <p:sldId id="291" r:id="rId36"/>
    <p:sldId id="292" r:id="rId37"/>
    <p:sldId id="306" r:id="rId38"/>
    <p:sldId id="294" r:id="rId39"/>
    <p:sldId id="314" r:id="rId40"/>
    <p:sldId id="312" r:id="rId41"/>
    <p:sldId id="313" r:id="rId42"/>
    <p:sldId id="297" r:id="rId43"/>
    <p:sldId id="311" r:id="rId44"/>
    <p:sldId id="299" r:id="rId45"/>
    <p:sldId id="300" r:id="rId46"/>
    <p:sldId id="302" r:id="rId47"/>
    <p:sldId id="303" r:id="rId48"/>
    <p:sldId id="307" r:id="rId49"/>
    <p:sldId id="301" r:id="rId50"/>
    <p:sldId id="304" r:id="rId51"/>
    <p:sldId id="305" r:id="rId52"/>
  </p:sldIdLst>
  <p:sldSz cx="12192000" cy="6858000"/>
  <p:notesSz cx="6858000" cy="9144000"/>
  <p:embeddedFontLst>
    <p:embeddedFont>
      <p:font typeface="Open Sans" pitchFamily="34" charset="0"/>
      <p:regular r:id="rId54"/>
    </p:embeddedFont>
    <p:embeddedFont>
      <p:font typeface="Calibri" pitchFamily="34" charset="0"/>
      <p:regular r:id="rId55"/>
      <p:bold r:id="rId56"/>
      <p:italic r:id="rId57"/>
      <p:boldItalic r:id="rId58"/>
    </p:embeddedFont>
    <p:embeddedFont>
      <p:font typeface="Helvetica Neue"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grNQXfOiEFEaVbmv4CAb6Im70a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293" y="-10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customschemas.google.com/relationships/presentationmetadata" Target="metadata"/><Relationship Id="rId69"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2099636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3" name="Google Shape;563;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6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6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6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5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5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5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5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5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5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60"/>
          <p:cNvSpPr>
            <a:spLocks noGrp="1"/>
          </p:cNvSpPr>
          <p:nvPr>
            <p:ph type="pic" idx="2"/>
          </p:nvPr>
        </p:nvSpPr>
        <p:spPr>
          <a:xfrm>
            <a:off x="5183188" y="987425"/>
            <a:ext cx="6172200" cy="4873625"/>
          </a:xfrm>
          <a:prstGeom prst="rect">
            <a:avLst/>
          </a:prstGeom>
          <a:noFill/>
          <a:ln>
            <a:noFill/>
          </a:ln>
        </p:spPr>
      </p:sp>
      <p:sp>
        <p:nvSpPr>
          <p:cNvPr id="64" name="Google Shape;64;p6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hyperlink" Target="https://courses.lumenlearning.com/wmopen-psychology/chapter/outcome-vision/" TargetMode="Externa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IOHayh06LJ4&amp;ab_channel=PaulLester" TargetMode="Externa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towardsdatascience.com/canny-edge-detection-step-by-step-in-python-computer-vision-b49c3a2d812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iq.opengenus.org/object-detection-with-histogram-of-oriented-gradients-hog/" TargetMode="Externa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2010.1192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arxiv.org/pdf/1707.02968v2.pdf" TargetMode="Externa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towardsdatascience.com/review-senet-squeeze-and-excitation-network-winner-of-ilsvrc-2017-image-classification-a887b98b288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jpg"/></Relationships>
</file>

<file path=ppt/slides/_rels/slide2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6.jp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hyperlink" Target="http://vision.stanford.edu/teaching/cs131_fall1718/files/cs131-class-notes.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thispersondoesnotexist.com/" TargetMode="External"/><Relationship Id="rId7" Type="http://schemas.openxmlformats.org/officeDocument/2006/relationships/image" Target="../media/image69.pn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hyperlink" Target="https://thesecatsdonotexist.com/" TargetMode="External"/><Relationship Id="rId5" Type="http://schemas.openxmlformats.org/officeDocument/2006/relationships/image" Target="../media/image68.jpeg"/><Relationship Id="rId4" Type="http://schemas.openxmlformats.org/officeDocument/2006/relationships/hyperlink" Target="https://edition.cnn.com/2020/02/28/tech/fake-twitter-candidate-2020/index.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segment-anything.com/dem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karpathy.github.io/2012/10/22/state-of-computer-vision/"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pytorch.org/serve/model_zoo.html" TargetMode="External"/><Relationship Id="rId3" Type="http://schemas.openxmlformats.org/officeDocument/2006/relationships/hyperlink" Target="https://huggingface.co/datasets" TargetMode="External"/><Relationship Id="rId7" Type="http://schemas.openxmlformats.org/officeDocument/2006/relationships/hyperlink" Target="https://pytorch.org/vision/0.8/models.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huggingface.co/models" TargetMode="External"/><Relationship Id="rId5" Type="http://schemas.openxmlformats.org/officeDocument/2006/relationships/hyperlink" Target="https://paperswithcode.com/" TargetMode="External"/><Relationship Id="rId4" Type="http://schemas.openxmlformats.org/officeDocument/2006/relationships/hyperlink" Target="https://www.kaggle.com/dataset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aiindex.stanford.edu/wp-content/uploads/2023/04/HAI_AI-Index-Report_2023.pd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iindex.stanford.edu/wp-content/uploads/2023/04/HAI_AI-Index-Report_2023.pdf"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https://aiindex.stanford.edu/wp-content/uploads/2023/04/HAI_AI-Index-Report_2023.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hyperlink" Target="https://aiindex.stanford.edu/wp-content/uploads/2023/04/HAI_AI-Index-Report_2023.pdf"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hyperlink" Target="https://www.forbes.com/sites/robtoews/2021/02/28/a-wave-of-billion-dollar-computer-vision-startups-is-coming/?sh=21ce139b3f4c" TargetMode="Externa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mml-book.github.io/book/mml-book.pdf"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cs231n.github.io/" TargetMode="External"/><Relationship Id="rId4" Type="http://schemas.openxmlformats.org/officeDocument/2006/relationships/hyperlink" Target="http://www.deeplearningbook.or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AndrejKarpathy" TargetMode="External"/><Relationship Id="rId2" Type="http://schemas.openxmlformats.org/officeDocument/2006/relationships/hyperlink" Target="https://www.deeplearning.ai/" TargetMode="External"/><Relationship Id="rId1" Type="http://schemas.openxmlformats.org/officeDocument/2006/relationships/slideLayout" Target="../slideLayouts/slideLayout2.xml"/><Relationship Id="rId5" Type="http://schemas.openxmlformats.org/officeDocument/2006/relationships/hyperlink" Target="https://www.wandb.courses/pages/w-b-courses" TargetMode="External"/><Relationship Id="rId4" Type="http://schemas.openxmlformats.org/officeDocument/2006/relationships/hyperlink" Target="https://fullstackdeeplearning.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forums.fast.ai/t/how-to-read-research-papers-andrew-ng/66892"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www.approximatelycorrect.com/2018/01/29/heuristics-technical-scientific-writing-machine-learning-perspectiv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Cambrian_explosion" TargetMode="Externa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4.jpg"/><Relationship Id="rId4" Type="http://schemas.openxmlformats.org/officeDocument/2006/relationships/hyperlink" Target="https://www.precisioncamerarepairs.com/blog/the-evolution-of-the-camera"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focus.mylio.com/tech-today/how-many-photos-will-be-taken-in-202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statista.com/statistics/259477/hours-of-video-uploaded-to-youtube-every-minut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GB" b="1" i="1"/>
              <a:t>Computer vision and deep learning</a:t>
            </a:r>
            <a:endParaRPr/>
          </a:p>
        </p:txBody>
      </p:sp>
      <p:sp>
        <p:nvSpPr>
          <p:cNvPr id="85" name="Google Shape;85;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GB"/>
              <a:t>Lecture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0"/>
          <p:cNvSpPr txBox="1">
            <a:spLocks noGrp="1"/>
          </p:cNvSpPr>
          <p:nvPr>
            <p:ph type="title"/>
          </p:nvPr>
        </p:nvSpPr>
        <p:spPr>
          <a:xfrm>
            <a:off x="745921" y="8409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Visual cortex</a:t>
            </a:r>
            <a:endParaRPr/>
          </a:p>
        </p:txBody>
      </p:sp>
      <p:pic>
        <p:nvPicPr>
          <p:cNvPr id="172" name="Google Shape;172;p10" descr="Areas of the brain showing the ventral pathway, along the side of the brain closer to the temporal lobes, and the dorsal pathway in the back of the brain. It also shows the visual cortex areas V1/V2, V3, V3A, and V4."/>
          <p:cNvPicPr preferRelativeResize="0"/>
          <p:nvPr/>
        </p:nvPicPr>
        <p:blipFill rotWithShape="1">
          <a:blip r:embed="rId3">
            <a:alphaModFix/>
          </a:blip>
          <a:srcRect/>
          <a:stretch/>
        </p:blipFill>
        <p:spPr>
          <a:xfrm>
            <a:off x="4378081" y="876956"/>
            <a:ext cx="7620000" cy="3838575"/>
          </a:xfrm>
          <a:prstGeom prst="rect">
            <a:avLst/>
          </a:prstGeom>
          <a:noFill/>
          <a:ln>
            <a:noFill/>
          </a:ln>
        </p:spPr>
      </p:pic>
      <p:pic>
        <p:nvPicPr>
          <p:cNvPr id="173" name="Google Shape;173;p10" descr="An illustration shows the location of the occipital lobe, optic chiasm, optic nerve, and the eyes in relation to their position in the brain and head."/>
          <p:cNvPicPr preferRelativeResize="0"/>
          <p:nvPr/>
        </p:nvPicPr>
        <p:blipFill rotWithShape="1">
          <a:blip r:embed="rId4">
            <a:alphaModFix/>
          </a:blip>
          <a:srcRect/>
          <a:stretch/>
        </p:blipFill>
        <p:spPr>
          <a:xfrm>
            <a:off x="237381" y="3428459"/>
            <a:ext cx="4649240" cy="3345447"/>
          </a:xfrm>
          <a:prstGeom prst="rect">
            <a:avLst/>
          </a:prstGeom>
          <a:noFill/>
          <a:ln>
            <a:noFill/>
          </a:ln>
        </p:spPr>
      </p:pic>
      <p:sp>
        <p:nvSpPr>
          <p:cNvPr id="174" name="Google Shape;174;p10"/>
          <p:cNvSpPr txBox="1"/>
          <p:nvPr/>
        </p:nvSpPr>
        <p:spPr>
          <a:xfrm>
            <a:off x="453006" y="1677798"/>
            <a:ext cx="3892540"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Ventral pathway: “what” </a:t>
            </a:r>
            <a:r>
              <a:rPr lang="en-GB" sz="1800" dirty="0" smtClean="0">
                <a:solidFill>
                  <a:schemeClr val="dk1"/>
                </a:solidFill>
                <a:latin typeface="Calibri"/>
                <a:ea typeface="Calibri"/>
                <a:cs typeface="Calibri"/>
                <a:sym typeface="Calibri"/>
              </a:rPr>
              <a:t>pathway (temporal)</a:t>
            </a:r>
            <a:endParaRPr dirty="0"/>
          </a:p>
          <a:p>
            <a:pPr marL="0" marR="0" lvl="0" indent="0" algn="l" rtl="0">
              <a:spcBef>
                <a:spcPts val="0"/>
              </a:spcBef>
              <a:spcAft>
                <a:spcPts val="0"/>
              </a:spcAft>
              <a:buNone/>
            </a:pPr>
            <a:r>
              <a:rPr lang="en-GB" sz="1800" dirty="0">
                <a:solidFill>
                  <a:schemeClr val="dk1"/>
                </a:solidFill>
                <a:latin typeface="Calibri"/>
                <a:ea typeface="Calibri"/>
                <a:cs typeface="Calibri"/>
                <a:sym typeface="Calibri"/>
              </a:rPr>
              <a:t>Dorsal pathway: “where/how” </a:t>
            </a:r>
            <a:r>
              <a:rPr lang="en-GB" sz="1800" dirty="0" smtClean="0">
                <a:solidFill>
                  <a:schemeClr val="dk1"/>
                </a:solidFill>
                <a:latin typeface="Calibri"/>
                <a:ea typeface="Calibri"/>
                <a:cs typeface="Calibri"/>
                <a:sym typeface="Calibri"/>
              </a:rPr>
              <a:t>pathway (parietal)</a:t>
            </a:r>
            <a:endParaRPr dirty="0"/>
          </a:p>
        </p:txBody>
      </p:sp>
      <p:sp>
        <p:nvSpPr>
          <p:cNvPr id="175" name="Google Shape;175;p10"/>
          <p:cNvSpPr txBox="1"/>
          <p:nvPr/>
        </p:nvSpPr>
        <p:spPr>
          <a:xfrm>
            <a:off x="7634289" y="6467912"/>
            <a:ext cx="4320330"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800" u="sng">
                <a:solidFill>
                  <a:schemeClr val="dk1"/>
                </a:solidFill>
                <a:latin typeface="Calibri"/>
                <a:ea typeface="Calibri"/>
                <a:cs typeface="Calibri"/>
                <a:sym typeface="Calibri"/>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https://courses.lumenlearning.com/wmopen-psychology/chapter/outcome-vision/</a:t>
            </a:r>
            <a:r>
              <a:rPr lang="en-GB" sz="800">
                <a:solidFill>
                  <a:schemeClr val="dk1"/>
                </a:solidFill>
                <a:latin typeface="Calibri"/>
                <a:ea typeface="Calibri"/>
                <a:cs typeface="Calibri"/>
                <a:sym typeface="Calibri"/>
              </a:rPr>
              <a:t> </a:t>
            </a:r>
            <a:endParaRPr/>
          </a:p>
        </p:txBody>
      </p:sp>
      <p:sp>
        <p:nvSpPr>
          <p:cNvPr id="176" name="Google Shape;176;p10" descr="Structure Eye Human Eye Diagram Class 10 - Diagramaic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0" descr="Structure Eye Human Eye Diagram Class 10 - Diagramaica"/>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0" descr="Structure Eye Human Eye Diagram Class 10 - Diagramaica"/>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9" name="Google Shape;179;p10" descr="Anatomy of the Eye: Eye Structure &amp; More | NVISION Eye Centers"/>
          <p:cNvPicPr preferRelativeResize="0"/>
          <p:nvPr/>
        </p:nvPicPr>
        <p:blipFill rotWithShape="1">
          <a:blip r:embed="rId6">
            <a:alphaModFix/>
          </a:blip>
          <a:srcRect/>
          <a:stretch/>
        </p:blipFill>
        <p:spPr>
          <a:xfrm>
            <a:off x="7737804" y="3912390"/>
            <a:ext cx="3312633" cy="233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title"/>
          </p:nvPr>
        </p:nvSpPr>
        <p:spPr>
          <a:xfrm>
            <a:off x="793567" y="14687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Understanding the visual cortex</a:t>
            </a:r>
            <a:endParaRPr/>
          </a:p>
        </p:txBody>
      </p:sp>
      <p:pic>
        <p:nvPicPr>
          <p:cNvPr id="185" name="Google Shape;185;p11"/>
          <p:cNvPicPr preferRelativeResize="0">
            <a:picLocks noGrp="1"/>
          </p:cNvPicPr>
          <p:nvPr>
            <p:ph type="body" idx="1"/>
          </p:nvPr>
        </p:nvPicPr>
        <p:blipFill rotWithShape="1">
          <a:blip r:embed="rId3">
            <a:alphaModFix/>
          </a:blip>
          <a:srcRect/>
          <a:stretch/>
        </p:blipFill>
        <p:spPr>
          <a:xfrm>
            <a:off x="7869075" y="1472433"/>
            <a:ext cx="3836496" cy="2160000"/>
          </a:xfrm>
          <a:prstGeom prst="rect">
            <a:avLst/>
          </a:prstGeom>
          <a:noFill/>
          <a:ln>
            <a:noFill/>
          </a:ln>
        </p:spPr>
      </p:pic>
      <p:sp>
        <p:nvSpPr>
          <p:cNvPr id="186" name="Google Shape;186;p11"/>
          <p:cNvSpPr txBox="1"/>
          <p:nvPr/>
        </p:nvSpPr>
        <p:spPr>
          <a:xfrm>
            <a:off x="7815469" y="3733101"/>
            <a:ext cx="394370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0" i="0">
                <a:solidFill>
                  <a:schemeClr val="dk1"/>
                </a:solidFill>
                <a:latin typeface="Open Sans"/>
                <a:ea typeface="Open Sans"/>
                <a:cs typeface="Open Sans"/>
                <a:sym typeface="Open Sans"/>
              </a:rPr>
              <a:t>Nobel Prize for Physiology or Medicine in 1981:</a:t>
            </a:r>
            <a:endParaRPr/>
          </a:p>
          <a:p>
            <a:pPr marL="0" marR="0" lvl="0" indent="0" algn="ctr" rtl="0">
              <a:spcBef>
                <a:spcPts val="0"/>
              </a:spcBef>
              <a:spcAft>
                <a:spcPts val="0"/>
              </a:spcAft>
              <a:buNone/>
            </a:pPr>
            <a:r>
              <a:rPr lang="en-GB" sz="1400">
                <a:solidFill>
                  <a:schemeClr val="dk1"/>
                </a:solidFill>
                <a:latin typeface="Open Sans"/>
                <a:ea typeface="Open Sans"/>
                <a:cs typeface="Open Sans"/>
                <a:sym typeface="Open Sans"/>
              </a:rPr>
              <a:t>David Hubel and Torsten Wiesel </a:t>
            </a:r>
            <a:endParaRPr sz="1400">
              <a:solidFill>
                <a:schemeClr val="dk1"/>
              </a:solidFill>
              <a:latin typeface="Open Sans"/>
              <a:ea typeface="Open Sans"/>
              <a:cs typeface="Open Sans"/>
              <a:sym typeface="Open Sans"/>
            </a:endParaRPr>
          </a:p>
        </p:txBody>
      </p:sp>
      <p:pic>
        <p:nvPicPr>
          <p:cNvPr id="187" name="Google Shape;187;p11" descr="n the classic neuroscience experiment, Hubel and Wiesel discovered a... |  Download Scientific Diagram"/>
          <p:cNvPicPr preferRelativeResize="0"/>
          <p:nvPr/>
        </p:nvPicPr>
        <p:blipFill rotWithShape="1">
          <a:blip r:embed="rId4">
            <a:alphaModFix/>
          </a:blip>
          <a:srcRect/>
          <a:stretch/>
        </p:blipFill>
        <p:spPr>
          <a:xfrm>
            <a:off x="683375" y="1413731"/>
            <a:ext cx="5934075" cy="3924300"/>
          </a:xfrm>
          <a:prstGeom prst="rect">
            <a:avLst/>
          </a:prstGeom>
          <a:noFill/>
          <a:ln>
            <a:noFill/>
          </a:ln>
        </p:spPr>
      </p:pic>
      <p:sp>
        <p:nvSpPr>
          <p:cNvPr id="188" name="Google Shape;188;p11"/>
          <p:cNvSpPr txBox="1"/>
          <p:nvPr/>
        </p:nvSpPr>
        <p:spPr>
          <a:xfrm>
            <a:off x="276837" y="6369764"/>
            <a:ext cx="6450805"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800">
                <a:solidFill>
                  <a:schemeClr val="dk1"/>
                </a:solidFill>
                <a:latin typeface="Open Sans"/>
                <a:ea typeface="Open Sans"/>
                <a:cs typeface="Open Sans"/>
                <a:sym typeface="Open Sans"/>
              </a:rPr>
              <a:t>Image source: https://www.researchgate.net/publication/335707980_Understanding_Neural_Networks_via_Feature_Visualization_A_Survey </a:t>
            </a:r>
            <a:endParaRPr/>
          </a:p>
        </p:txBody>
      </p:sp>
      <p:sp>
        <p:nvSpPr>
          <p:cNvPr id="189" name="Google Shape;189;p11"/>
          <p:cNvSpPr txBox="1"/>
          <p:nvPr/>
        </p:nvSpPr>
        <p:spPr>
          <a:xfrm>
            <a:off x="6814135" y="4482878"/>
            <a:ext cx="469449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C00000"/>
                </a:solidFill>
                <a:latin typeface="Calibri"/>
                <a:ea typeface="Calibri"/>
                <a:cs typeface="Calibri"/>
                <a:sym typeface="Calibri"/>
              </a:rPr>
              <a:t>Simple cells</a:t>
            </a:r>
            <a:r>
              <a:rPr lang="en-GB"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	orientation, position</a:t>
            </a:r>
            <a:endParaRPr/>
          </a:p>
          <a:p>
            <a:pPr marL="0" marR="0" lvl="0" indent="0" algn="l" rtl="0">
              <a:spcBef>
                <a:spcPts val="0"/>
              </a:spcBef>
              <a:spcAft>
                <a:spcPts val="0"/>
              </a:spcAft>
              <a:buNone/>
            </a:pPr>
            <a:r>
              <a:rPr lang="en-GB" sz="1800">
                <a:solidFill>
                  <a:srgbClr val="C00000"/>
                </a:solidFill>
                <a:latin typeface="Calibri"/>
                <a:ea typeface="Calibri"/>
                <a:cs typeface="Calibri"/>
                <a:sym typeface="Calibri"/>
              </a:rPr>
              <a:t>Complex cells</a:t>
            </a:r>
            <a:r>
              <a:rPr lang="en-GB"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	orientation, motion, direction</a:t>
            </a:r>
            <a:endParaRPr/>
          </a:p>
          <a:p>
            <a:pPr marL="0" marR="0" lvl="0" indent="0" algn="l" rtl="0">
              <a:spcBef>
                <a:spcPts val="0"/>
              </a:spcBef>
              <a:spcAft>
                <a:spcPts val="0"/>
              </a:spcAft>
              <a:buNone/>
            </a:pPr>
            <a:r>
              <a:rPr lang="en-GB" sz="1800">
                <a:solidFill>
                  <a:srgbClr val="C00000"/>
                </a:solidFill>
                <a:latin typeface="Calibri"/>
                <a:ea typeface="Calibri"/>
                <a:cs typeface="Calibri"/>
                <a:sym typeface="Calibri"/>
              </a:rPr>
              <a:t>“Hypercomplex” cells</a:t>
            </a:r>
            <a:r>
              <a:rPr lang="en-GB" sz="18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	orientation, motion, direction, length</a:t>
            </a:r>
            <a:endParaRPr/>
          </a:p>
        </p:txBody>
      </p:sp>
      <p:sp>
        <p:nvSpPr>
          <p:cNvPr id="190" name="Google Shape;190;p11"/>
          <p:cNvSpPr txBox="1"/>
          <p:nvPr/>
        </p:nvSpPr>
        <p:spPr>
          <a:xfrm>
            <a:off x="2444793" y="5484565"/>
            <a:ext cx="24112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a:solidFill>
                  <a:schemeClr val="dk1"/>
                </a:solidFill>
                <a:latin typeface="Calibri"/>
                <a:ea typeface="Calibri"/>
                <a:cs typeface="Calibri"/>
                <a:sym typeface="Calibri"/>
              </a:rPr>
              <a:t>Hubel and Wiesel, 1959</a:t>
            </a:r>
            <a:endParaRPr sz="1800">
              <a:solidFill>
                <a:schemeClr val="dk1"/>
              </a:solidFill>
              <a:latin typeface="Calibri"/>
              <a:ea typeface="Calibri"/>
              <a:cs typeface="Calibri"/>
              <a:sym typeface="Calibri"/>
            </a:endParaRPr>
          </a:p>
        </p:txBody>
      </p:sp>
      <p:sp>
        <p:nvSpPr>
          <p:cNvPr id="191" name="Google Shape;191;p11"/>
          <p:cNvSpPr txBox="1"/>
          <p:nvPr/>
        </p:nvSpPr>
        <p:spPr>
          <a:xfrm>
            <a:off x="603111" y="5831155"/>
            <a:ext cx="609460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u="sng">
                <a:solidFill>
                  <a:schemeClr val="dk1"/>
                </a:solidFill>
                <a:latin typeface="Calibri"/>
                <a:ea typeface="Calibri"/>
                <a:cs typeface="Calibri"/>
                <a:sym typeface="Calibri"/>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https://www.youtube.com/watch?v=IOHayh06LJ4&amp;ab_channel=PaulLester</a:t>
            </a:r>
            <a:r>
              <a:rPr lang="en-GB" sz="1400">
                <a:solidFill>
                  <a:schemeClr val="dk1"/>
                </a:solidFill>
                <a:latin typeface="Calibri"/>
                <a:ea typeface="Calibri"/>
                <a:cs typeface="Calibri"/>
                <a:sym typeface="Calibri"/>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Larry Roberts</a:t>
            </a:r>
            <a:endParaRPr/>
          </a:p>
        </p:txBody>
      </p:sp>
      <p:sp>
        <p:nvSpPr>
          <p:cNvPr id="197" name="Google Shape;197;p12"/>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1963</a:t>
            </a:r>
            <a:endParaRPr/>
          </a:p>
        </p:txBody>
      </p:sp>
      <p:sp>
        <p:nvSpPr>
          <p:cNvPr id="198" name="Google Shape;198;p12"/>
          <p:cNvSpPr txBox="1"/>
          <p:nvPr/>
        </p:nvSpPr>
        <p:spPr>
          <a:xfrm>
            <a:off x="878745" y="3586098"/>
            <a:ext cx="4953700" cy="224676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000">
                <a:solidFill>
                  <a:schemeClr val="dk1"/>
                </a:solidFill>
                <a:latin typeface="Calibri"/>
                <a:ea typeface="Calibri"/>
                <a:cs typeface="Calibri"/>
                <a:sym typeface="Calibri"/>
              </a:rPr>
              <a:t>First PhD thesis in the field of Computer Vision: “Machine Perception of Three Dimensional Solids”, Larry Roberts,  1963, MIT Press</a:t>
            </a:r>
            <a:endParaRPr/>
          </a:p>
          <a:p>
            <a:pPr marL="0" marR="0" lvl="0" indent="0" algn="just" rtl="0">
              <a:spcBef>
                <a:spcPts val="0"/>
              </a:spcBef>
              <a:spcAft>
                <a:spcPts val="0"/>
              </a:spcAft>
              <a:buNone/>
            </a:pPr>
            <a:endParaRPr sz="20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000"/>
              <a:buFont typeface="Arial"/>
              <a:buChar char="•"/>
            </a:pPr>
            <a:r>
              <a:rPr lang="en-GB" sz="2000">
                <a:solidFill>
                  <a:schemeClr val="dk1"/>
                </a:solidFill>
                <a:latin typeface="Calibri"/>
                <a:ea typeface="Calibri"/>
                <a:cs typeface="Calibri"/>
                <a:sym typeface="Calibri"/>
              </a:rPr>
              <a:t>extract 3D information about solid objects from 2D photographs of line drawings</a:t>
            </a:r>
            <a:endParaRPr/>
          </a:p>
        </p:txBody>
      </p:sp>
      <p:pic>
        <p:nvPicPr>
          <p:cNvPr id="199" name="Google Shape;199;p12"/>
          <p:cNvPicPr preferRelativeResize="0"/>
          <p:nvPr/>
        </p:nvPicPr>
        <p:blipFill rotWithShape="1">
          <a:blip r:embed="rId3">
            <a:alphaModFix/>
          </a:blip>
          <a:srcRect/>
          <a:stretch/>
        </p:blipFill>
        <p:spPr>
          <a:xfrm>
            <a:off x="6492074" y="920516"/>
            <a:ext cx="2171700" cy="2219325"/>
          </a:xfrm>
          <a:prstGeom prst="rect">
            <a:avLst/>
          </a:prstGeom>
          <a:noFill/>
          <a:ln>
            <a:noFill/>
          </a:ln>
        </p:spPr>
      </p:pic>
      <p:pic>
        <p:nvPicPr>
          <p:cNvPr id="200" name="Google Shape;200;p12"/>
          <p:cNvPicPr preferRelativeResize="0"/>
          <p:nvPr/>
        </p:nvPicPr>
        <p:blipFill rotWithShape="1">
          <a:blip r:embed="rId4">
            <a:alphaModFix/>
          </a:blip>
          <a:srcRect/>
          <a:stretch/>
        </p:blipFill>
        <p:spPr>
          <a:xfrm>
            <a:off x="9089909" y="920516"/>
            <a:ext cx="2200275" cy="2181225"/>
          </a:xfrm>
          <a:prstGeom prst="rect">
            <a:avLst/>
          </a:prstGeom>
          <a:noFill/>
          <a:ln>
            <a:noFill/>
          </a:ln>
        </p:spPr>
      </p:pic>
      <p:pic>
        <p:nvPicPr>
          <p:cNvPr id="201" name="Google Shape;201;p12"/>
          <p:cNvPicPr preferRelativeResize="0"/>
          <p:nvPr/>
        </p:nvPicPr>
        <p:blipFill rotWithShape="1">
          <a:blip r:embed="rId5">
            <a:alphaModFix/>
          </a:blip>
          <a:srcRect/>
          <a:stretch/>
        </p:blipFill>
        <p:spPr>
          <a:xfrm>
            <a:off x="6492074" y="3588347"/>
            <a:ext cx="2152650" cy="2181225"/>
          </a:xfrm>
          <a:prstGeom prst="rect">
            <a:avLst/>
          </a:prstGeom>
          <a:noFill/>
          <a:ln>
            <a:noFill/>
          </a:ln>
        </p:spPr>
      </p:pic>
      <p:pic>
        <p:nvPicPr>
          <p:cNvPr id="202" name="Google Shape;202;p12"/>
          <p:cNvPicPr preferRelativeResize="0"/>
          <p:nvPr/>
        </p:nvPicPr>
        <p:blipFill rotWithShape="1">
          <a:blip r:embed="rId6">
            <a:alphaModFix/>
          </a:blip>
          <a:srcRect/>
          <a:stretch/>
        </p:blipFill>
        <p:spPr>
          <a:xfrm>
            <a:off x="9088904" y="3545484"/>
            <a:ext cx="2099103" cy="2181600"/>
          </a:xfrm>
          <a:prstGeom prst="rect">
            <a:avLst/>
          </a:prstGeom>
          <a:noFill/>
          <a:ln>
            <a:noFill/>
          </a:ln>
        </p:spPr>
      </p:pic>
      <p:pic>
        <p:nvPicPr>
          <p:cNvPr id="203" name="Google Shape;203;p12" descr="Larry Roberts - Biography, History and Inventions"/>
          <p:cNvPicPr preferRelativeResize="0"/>
          <p:nvPr/>
        </p:nvPicPr>
        <p:blipFill rotWithShape="1">
          <a:blip r:embed="rId7">
            <a:alphaModFix/>
          </a:blip>
          <a:srcRect/>
          <a:stretch/>
        </p:blipFill>
        <p:spPr>
          <a:xfrm>
            <a:off x="2506340" y="1130916"/>
            <a:ext cx="1698511" cy="22646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The Summer Vision Project</a:t>
            </a:r>
            <a:endParaRPr/>
          </a:p>
        </p:txBody>
      </p:sp>
      <p:sp>
        <p:nvSpPr>
          <p:cNvPr id="209" name="Google Shape;209;p13"/>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1966</a:t>
            </a:r>
            <a:endParaRPr/>
          </a:p>
        </p:txBody>
      </p:sp>
      <p:pic>
        <p:nvPicPr>
          <p:cNvPr id="210" name="Google Shape;210;p13"/>
          <p:cNvPicPr preferRelativeResize="0"/>
          <p:nvPr/>
        </p:nvPicPr>
        <p:blipFill rotWithShape="1">
          <a:blip r:embed="rId3">
            <a:alphaModFix/>
          </a:blip>
          <a:srcRect/>
          <a:stretch/>
        </p:blipFill>
        <p:spPr>
          <a:xfrm>
            <a:off x="843794" y="1276019"/>
            <a:ext cx="5919801" cy="5040000"/>
          </a:xfrm>
          <a:prstGeom prst="rect">
            <a:avLst/>
          </a:prstGeom>
          <a:noFill/>
          <a:ln>
            <a:noFill/>
          </a:ln>
        </p:spPr>
      </p:pic>
      <p:pic>
        <p:nvPicPr>
          <p:cNvPr id="211" name="Google Shape;211;p13" descr="You can't teach people everything they need to know. – SCHOOL21C"/>
          <p:cNvPicPr preferRelativeResize="0"/>
          <p:nvPr/>
        </p:nvPicPr>
        <p:blipFill rotWithShape="1">
          <a:blip r:embed="rId4">
            <a:alphaModFix/>
          </a:blip>
          <a:srcRect/>
          <a:stretch/>
        </p:blipFill>
        <p:spPr>
          <a:xfrm>
            <a:off x="7798965" y="939567"/>
            <a:ext cx="3360000" cy="2520000"/>
          </a:xfrm>
          <a:prstGeom prst="rect">
            <a:avLst/>
          </a:prstGeom>
          <a:noFill/>
          <a:ln>
            <a:noFill/>
          </a:ln>
        </p:spPr>
      </p:pic>
      <p:sp>
        <p:nvSpPr>
          <p:cNvPr id="212" name="Google Shape;212;p13"/>
          <p:cNvSpPr txBox="1"/>
          <p:nvPr/>
        </p:nvSpPr>
        <p:spPr>
          <a:xfrm>
            <a:off x="7067724" y="3702820"/>
            <a:ext cx="4467138" cy="26776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400" b="0" i="1">
                <a:solidFill>
                  <a:srgbClr val="111111"/>
                </a:solidFill>
                <a:latin typeface="Helvetica Neue"/>
                <a:ea typeface="Helvetica Neue"/>
                <a:cs typeface="Helvetica Neue"/>
                <a:sym typeface="Helvetica Neue"/>
              </a:rPr>
              <a:t>The primary goal of the project is to construct a system of programs which will divide a vidisector picture into regions such as likely objects, likely background areas and chaos. We shall call this part of its operation FIGURE-GROUND analysis. It will be impossible to do this without considerable analysis of shape and surface properties, so FIGURE-GROUND analysis is really inseparable in practice from the second goal which is REGION DESCRIPTION. The final goal is OBJECT IDENTIFICATION which will actually name objects by matching them with a vocabulary of known objects.</a:t>
            </a:r>
            <a:endParaRPr sz="1400" i="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4"/>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David Maar</a:t>
            </a:r>
            <a:endParaRPr/>
          </a:p>
        </p:txBody>
      </p:sp>
      <p:sp>
        <p:nvSpPr>
          <p:cNvPr id="218" name="Google Shape;218;p14"/>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1981</a:t>
            </a:r>
            <a:endParaRPr/>
          </a:p>
        </p:txBody>
      </p:sp>
      <p:pic>
        <p:nvPicPr>
          <p:cNvPr id="219" name="Google Shape;219;p14" descr="Vision: A Computational Investigation into the Human Representation and  Processing of Visual Information by David Marr"/>
          <p:cNvPicPr preferRelativeResize="0"/>
          <p:nvPr/>
        </p:nvPicPr>
        <p:blipFill rotWithShape="1">
          <a:blip r:embed="rId3">
            <a:alphaModFix/>
          </a:blip>
          <a:srcRect/>
          <a:stretch/>
        </p:blipFill>
        <p:spPr>
          <a:xfrm>
            <a:off x="838200" y="2033631"/>
            <a:ext cx="4267200" cy="4267200"/>
          </a:xfrm>
          <a:prstGeom prst="rect">
            <a:avLst/>
          </a:prstGeom>
          <a:noFill/>
          <a:ln>
            <a:noFill/>
          </a:ln>
        </p:spPr>
      </p:pic>
      <p:grpSp>
        <p:nvGrpSpPr>
          <p:cNvPr id="220" name="Google Shape;220;p14"/>
          <p:cNvGrpSpPr/>
          <p:nvPr/>
        </p:nvGrpSpPr>
        <p:grpSpPr>
          <a:xfrm>
            <a:off x="7048859" y="139136"/>
            <a:ext cx="2585721" cy="6344123"/>
            <a:chOff x="7048859" y="155914"/>
            <a:chExt cx="2585721" cy="6344123"/>
          </a:xfrm>
        </p:grpSpPr>
        <p:sp>
          <p:nvSpPr>
            <p:cNvPr id="221" name="Google Shape;221;p14"/>
            <p:cNvSpPr/>
            <p:nvPr/>
          </p:nvSpPr>
          <p:spPr>
            <a:xfrm>
              <a:off x="7540632" y="845611"/>
              <a:ext cx="1786855" cy="528609"/>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Image</a:t>
              </a:r>
              <a:endParaRPr/>
            </a:p>
          </p:txBody>
        </p:sp>
        <p:sp>
          <p:nvSpPr>
            <p:cNvPr id="222" name="Google Shape;222;p14"/>
            <p:cNvSpPr/>
            <p:nvPr/>
          </p:nvSpPr>
          <p:spPr>
            <a:xfrm>
              <a:off x="7540632" y="2155180"/>
              <a:ext cx="1786854" cy="654339"/>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Primal sketch</a:t>
              </a:r>
              <a:endParaRPr/>
            </a:p>
          </p:txBody>
        </p:sp>
        <p:sp>
          <p:nvSpPr>
            <p:cNvPr id="223" name="Google Shape;223;p14"/>
            <p:cNvSpPr/>
            <p:nvPr/>
          </p:nvSpPr>
          <p:spPr>
            <a:xfrm>
              <a:off x="7540632" y="4974769"/>
              <a:ext cx="1786854" cy="654339"/>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Relational Structure</a:t>
              </a:r>
              <a:endParaRPr/>
            </a:p>
          </p:txBody>
        </p:sp>
        <p:sp>
          <p:nvSpPr>
            <p:cNvPr id="224" name="Google Shape;224;p14"/>
            <p:cNvSpPr txBox="1"/>
            <p:nvPr/>
          </p:nvSpPr>
          <p:spPr>
            <a:xfrm>
              <a:off x="7233538" y="6130705"/>
              <a:ext cx="24010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Recognition description</a:t>
              </a:r>
              <a:endParaRPr/>
            </a:p>
          </p:txBody>
        </p:sp>
        <p:sp>
          <p:nvSpPr>
            <p:cNvPr id="225" name="Google Shape;225;p14"/>
            <p:cNvSpPr txBox="1"/>
            <p:nvPr/>
          </p:nvSpPr>
          <p:spPr>
            <a:xfrm>
              <a:off x="8063605" y="155914"/>
              <a:ext cx="7409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Scene</a:t>
              </a:r>
              <a:endParaRPr/>
            </a:p>
          </p:txBody>
        </p:sp>
        <p:grpSp>
          <p:nvGrpSpPr>
            <p:cNvPr id="226" name="Google Shape;226;p14"/>
            <p:cNvGrpSpPr/>
            <p:nvPr/>
          </p:nvGrpSpPr>
          <p:grpSpPr>
            <a:xfrm>
              <a:off x="7048859" y="3590479"/>
              <a:ext cx="2528400" cy="882694"/>
              <a:chOff x="7053045" y="3553388"/>
              <a:chExt cx="2528400" cy="882694"/>
            </a:xfrm>
          </p:grpSpPr>
          <p:sp>
            <p:nvSpPr>
              <p:cNvPr id="227" name="Google Shape;227;p14"/>
              <p:cNvSpPr/>
              <p:nvPr/>
            </p:nvSpPr>
            <p:spPr>
              <a:xfrm>
                <a:off x="7053045" y="3553388"/>
                <a:ext cx="2528386" cy="882694"/>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2.5 Surface Map</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2.5D Symbolic map</a:t>
                </a:r>
                <a:endParaRPr/>
              </a:p>
            </p:txBody>
          </p:sp>
          <p:cxnSp>
            <p:nvCxnSpPr>
              <p:cNvPr id="228" name="Google Shape;228;p14"/>
              <p:cNvCxnSpPr>
                <a:stCxn id="227" idx="1"/>
                <a:endCxn id="227" idx="3"/>
              </p:cNvCxnSpPr>
              <p:nvPr/>
            </p:nvCxnSpPr>
            <p:spPr>
              <a:xfrm>
                <a:off x="7053045" y="3994735"/>
                <a:ext cx="2528400" cy="0"/>
              </a:xfrm>
              <a:prstGeom prst="straightConnector1">
                <a:avLst/>
              </a:prstGeom>
              <a:noFill/>
              <a:ln w="9525" cap="flat" cmpd="sng">
                <a:solidFill>
                  <a:schemeClr val="dk1"/>
                </a:solidFill>
                <a:prstDash val="lgDash"/>
                <a:miter lim="800000"/>
                <a:headEnd type="none" w="sm" len="sm"/>
                <a:tailEnd type="none" w="sm" len="sm"/>
              </a:ln>
            </p:spPr>
          </p:cxnSp>
        </p:grpSp>
        <p:cxnSp>
          <p:nvCxnSpPr>
            <p:cNvPr id="229" name="Google Shape;229;p14"/>
            <p:cNvCxnSpPr/>
            <p:nvPr/>
          </p:nvCxnSpPr>
          <p:spPr>
            <a:xfrm>
              <a:off x="8428793" y="500079"/>
              <a:ext cx="0" cy="313726"/>
            </a:xfrm>
            <a:prstGeom prst="straightConnector1">
              <a:avLst/>
            </a:prstGeom>
            <a:noFill/>
            <a:ln w="9525" cap="flat" cmpd="sng">
              <a:solidFill>
                <a:schemeClr val="dk1"/>
              </a:solidFill>
              <a:prstDash val="solid"/>
              <a:miter lim="800000"/>
              <a:headEnd type="none" w="sm" len="sm"/>
              <a:tailEnd type="triangle" w="med" len="med"/>
            </a:ln>
          </p:spPr>
        </p:cxnSp>
        <p:cxnSp>
          <p:nvCxnSpPr>
            <p:cNvPr id="230" name="Google Shape;230;p14"/>
            <p:cNvCxnSpPr/>
            <p:nvPr/>
          </p:nvCxnSpPr>
          <p:spPr>
            <a:xfrm>
              <a:off x="8434059" y="1468155"/>
              <a:ext cx="0" cy="593090"/>
            </a:xfrm>
            <a:prstGeom prst="straightConnector1">
              <a:avLst/>
            </a:prstGeom>
            <a:noFill/>
            <a:ln w="9525" cap="flat" cmpd="sng">
              <a:solidFill>
                <a:schemeClr val="dk1"/>
              </a:solidFill>
              <a:prstDash val="solid"/>
              <a:miter lim="800000"/>
              <a:headEnd type="none" w="sm" len="sm"/>
              <a:tailEnd type="triangle" w="med" len="med"/>
            </a:ln>
          </p:spPr>
        </p:cxnSp>
        <p:cxnSp>
          <p:nvCxnSpPr>
            <p:cNvPr id="231" name="Google Shape;231;p14"/>
            <p:cNvCxnSpPr/>
            <p:nvPr/>
          </p:nvCxnSpPr>
          <p:spPr>
            <a:xfrm>
              <a:off x="8434059" y="2903454"/>
              <a:ext cx="0" cy="593090"/>
            </a:xfrm>
            <a:prstGeom prst="straightConnector1">
              <a:avLst/>
            </a:prstGeom>
            <a:noFill/>
            <a:ln w="9525" cap="flat" cmpd="sng">
              <a:solidFill>
                <a:schemeClr val="dk1"/>
              </a:solidFill>
              <a:prstDash val="solid"/>
              <a:miter lim="800000"/>
              <a:headEnd type="none" w="sm" len="sm"/>
              <a:tailEnd type="triangle" w="med" len="med"/>
            </a:ln>
          </p:spPr>
        </p:cxnSp>
        <p:cxnSp>
          <p:nvCxnSpPr>
            <p:cNvPr id="232" name="Google Shape;232;p14"/>
            <p:cNvCxnSpPr/>
            <p:nvPr/>
          </p:nvCxnSpPr>
          <p:spPr>
            <a:xfrm>
              <a:off x="8434059" y="4567108"/>
              <a:ext cx="0" cy="313726"/>
            </a:xfrm>
            <a:prstGeom prst="straightConnector1">
              <a:avLst/>
            </a:prstGeom>
            <a:noFill/>
            <a:ln w="9525" cap="flat" cmpd="sng">
              <a:solidFill>
                <a:schemeClr val="dk1"/>
              </a:solidFill>
              <a:prstDash val="solid"/>
              <a:miter lim="800000"/>
              <a:headEnd type="none" w="sm" len="sm"/>
              <a:tailEnd type="triangle" w="med" len="med"/>
            </a:ln>
          </p:spPr>
        </p:cxnSp>
        <p:cxnSp>
          <p:nvCxnSpPr>
            <p:cNvPr id="233" name="Google Shape;233;p14"/>
            <p:cNvCxnSpPr/>
            <p:nvPr/>
          </p:nvCxnSpPr>
          <p:spPr>
            <a:xfrm>
              <a:off x="8434059" y="5723043"/>
              <a:ext cx="0" cy="313726"/>
            </a:xfrm>
            <a:prstGeom prst="straightConnector1">
              <a:avLst/>
            </a:prstGeom>
            <a:noFill/>
            <a:ln w="9525" cap="flat" cmpd="sng">
              <a:solidFill>
                <a:schemeClr val="dk1"/>
              </a:solidFill>
              <a:prstDash val="solid"/>
              <a:miter lim="800000"/>
              <a:headEnd type="none" w="sm" len="sm"/>
              <a:tailEnd type="triangle" w="med" len="med"/>
            </a:ln>
          </p:spPr>
        </p:cxnSp>
      </p:grpSp>
      <p:sp>
        <p:nvSpPr>
          <p:cNvPr id="234" name="Google Shape;234;p14"/>
          <p:cNvSpPr txBox="1"/>
          <p:nvPr/>
        </p:nvSpPr>
        <p:spPr>
          <a:xfrm>
            <a:off x="9786078" y="862389"/>
            <a:ext cx="20912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C00000"/>
                </a:solidFill>
                <a:latin typeface="Calibri"/>
                <a:ea typeface="Calibri"/>
                <a:cs typeface="Calibri"/>
                <a:sym typeface="Calibri"/>
              </a:rPr>
              <a:t>Pixel intensities</a:t>
            </a:r>
            <a:endParaRPr/>
          </a:p>
        </p:txBody>
      </p:sp>
      <p:sp>
        <p:nvSpPr>
          <p:cNvPr id="235" name="Google Shape;235;p14"/>
          <p:cNvSpPr txBox="1"/>
          <p:nvPr/>
        </p:nvSpPr>
        <p:spPr>
          <a:xfrm>
            <a:off x="9786078" y="2146410"/>
            <a:ext cx="209128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C00000"/>
                </a:solidFill>
                <a:latin typeface="Calibri"/>
                <a:ea typeface="Calibri"/>
                <a:cs typeface="Calibri"/>
                <a:sym typeface="Calibri"/>
              </a:rPr>
              <a:t>Edges, blobs, curves boundaries</a:t>
            </a:r>
            <a:endParaRPr/>
          </a:p>
        </p:txBody>
      </p:sp>
      <p:sp>
        <p:nvSpPr>
          <p:cNvPr id="236" name="Google Shape;236;p14"/>
          <p:cNvSpPr txBox="1"/>
          <p:nvPr/>
        </p:nvSpPr>
        <p:spPr>
          <a:xfrm>
            <a:off x="9786078" y="3525740"/>
            <a:ext cx="21933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C00000"/>
                </a:solidFill>
                <a:latin typeface="Calibri"/>
                <a:ea typeface="Calibri"/>
                <a:cs typeface="Calibri"/>
                <a:sym typeface="Calibri"/>
              </a:rPr>
              <a:t>Depth image, surface orientations</a:t>
            </a:r>
            <a:endParaRPr/>
          </a:p>
        </p:txBody>
      </p:sp>
      <p:sp>
        <p:nvSpPr>
          <p:cNvPr id="237" name="Google Shape;237;p14"/>
          <p:cNvSpPr txBox="1"/>
          <p:nvPr/>
        </p:nvSpPr>
        <p:spPr>
          <a:xfrm>
            <a:off x="9786078" y="4834628"/>
            <a:ext cx="228372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C00000"/>
                </a:solidFill>
                <a:latin typeface="Calibri"/>
                <a:ea typeface="Calibri"/>
                <a:cs typeface="Calibri"/>
                <a:sym typeface="Calibri"/>
              </a:rPr>
              <a:t>Object centred coordinate system (surface and geometrical primitives)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5"/>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Canny edge detector</a:t>
            </a:r>
            <a:endParaRPr/>
          </a:p>
        </p:txBody>
      </p:sp>
      <p:sp>
        <p:nvSpPr>
          <p:cNvPr id="243" name="Google Shape;243;p15"/>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1986</a:t>
            </a:r>
            <a:endParaRPr/>
          </a:p>
        </p:txBody>
      </p:sp>
      <p:grpSp>
        <p:nvGrpSpPr>
          <p:cNvPr id="244" name="Google Shape;244;p15"/>
          <p:cNvGrpSpPr/>
          <p:nvPr/>
        </p:nvGrpSpPr>
        <p:grpSpPr>
          <a:xfrm>
            <a:off x="979982" y="2072648"/>
            <a:ext cx="10911073" cy="4012667"/>
            <a:chOff x="1063872" y="1535753"/>
            <a:chExt cx="10911073" cy="4012667"/>
          </a:xfrm>
        </p:grpSpPr>
        <p:pic>
          <p:nvPicPr>
            <p:cNvPr id="245" name="Google Shape;245;p15"/>
            <p:cNvPicPr preferRelativeResize="0"/>
            <p:nvPr/>
          </p:nvPicPr>
          <p:blipFill rotWithShape="1">
            <a:blip r:embed="rId3">
              <a:alphaModFix/>
            </a:blip>
            <a:srcRect/>
            <a:stretch/>
          </p:blipFill>
          <p:spPr>
            <a:xfrm>
              <a:off x="1063872" y="1535753"/>
              <a:ext cx="2489930" cy="3960000"/>
            </a:xfrm>
            <a:prstGeom prst="rect">
              <a:avLst/>
            </a:prstGeom>
            <a:noFill/>
            <a:ln>
              <a:noFill/>
            </a:ln>
          </p:spPr>
        </p:pic>
        <p:pic>
          <p:nvPicPr>
            <p:cNvPr id="246" name="Google Shape;246;p15"/>
            <p:cNvPicPr preferRelativeResize="0"/>
            <p:nvPr/>
          </p:nvPicPr>
          <p:blipFill rotWithShape="1">
            <a:blip r:embed="rId4">
              <a:alphaModFix/>
            </a:blip>
            <a:srcRect/>
            <a:stretch/>
          </p:blipFill>
          <p:spPr>
            <a:xfrm>
              <a:off x="3887427" y="1535753"/>
              <a:ext cx="2476060" cy="3960000"/>
            </a:xfrm>
            <a:prstGeom prst="rect">
              <a:avLst/>
            </a:prstGeom>
            <a:noFill/>
            <a:ln>
              <a:noFill/>
            </a:ln>
          </p:spPr>
        </p:pic>
        <p:pic>
          <p:nvPicPr>
            <p:cNvPr id="247" name="Google Shape;247;p15"/>
            <p:cNvPicPr preferRelativeResize="0"/>
            <p:nvPr/>
          </p:nvPicPr>
          <p:blipFill rotWithShape="1">
            <a:blip r:embed="rId5">
              <a:alphaModFix/>
            </a:blip>
            <a:srcRect/>
            <a:stretch/>
          </p:blipFill>
          <p:spPr>
            <a:xfrm>
              <a:off x="6697112" y="1588420"/>
              <a:ext cx="2487692" cy="3960000"/>
            </a:xfrm>
            <a:prstGeom prst="rect">
              <a:avLst/>
            </a:prstGeom>
            <a:noFill/>
            <a:ln>
              <a:noFill/>
            </a:ln>
          </p:spPr>
        </p:pic>
        <p:pic>
          <p:nvPicPr>
            <p:cNvPr id="248" name="Google Shape;248;p15"/>
            <p:cNvPicPr preferRelativeResize="0"/>
            <p:nvPr/>
          </p:nvPicPr>
          <p:blipFill rotWithShape="1">
            <a:blip r:embed="rId6">
              <a:alphaModFix/>
            </a:blip>
            <a:srcRect/>
            <a:stretch/>
          </p:blipFill>
          <p:spPr>
            <a:xfrm>
              <a:off x="9518430" y="1588420"/>
              <a:ext cx="2456515" cy="3960000"/>
            </a:xfrm>
            <a:prstGeom prst="rect">
              <a:avLst/>
            </a:prstGeom>
            <a:noFill/>
            <a:ln>
              <a:noFill/>
            </a:ln>
          </p:spPr>
        </p:pic>
      </p:grpSp>
      <p:sp>
        <p:nvSpPr>
          <p:cNvPr id="249" name="Google Shape;249;p15"/>
          <p:cNvSpPr txBox="1"/>
          <p:nvPr/>
        </p:nvSpPr>
        <p:spPr>
          <a:xfrm>
            <a:off x="3137482" y="6631873"/>
            <a:ext cx="5434501"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800">
                <a:solidFill>
                  <a:schemeClr val="dk1"/>
                </a:solidFill>
                <a:latin typeface="Calibri"/>
                <a:ea typeface="Calibri"/>
                <a:cs typeface="Calibri"/>
                <a:sym typeface="Calibri"/>
              </a:rPr>
              <a:t>Images from </a:t>
            </a:r>
            <a:r>
              <a:rPr lang="en-GB" sz="800" u="sng">
                <a:solidFill>
                  <a:schemeClr val="dk1"/>
                </a:solidFill>
                <a:latin typeface="Calibri"/>
                <a:ea typeface="Calibri"/>
                <a:cs typeface="Calibri"/>
                <a:sym typeface="Calibri"/>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https://towardsdatascience.com/canny-edge-detection-step-by-step-in-python-computer-vision-b49c3a2d8123</a:t>
            </a:r>
            <a:r>
              <a:rPr lang="en-GB" sz="800">
                <a:solidFill>
                  <a:schemeClr val="dk1"/>
                </a:solidFill>
                <a:latin typeface="Calibri"/>
                <a:ea typeface="Calibri"/>
                <a:cs typeface="Calibri"/>
                <a:sym typeface="Calibri"/>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7"/>
          <p:cNvSpPr txBox="1">
            <a:spLocks noGrp="1"/>
          </p:cNvSpPr>
          <p:nvPr>
            <p:ph type="title"/>
          </p:nvPr>
        </p:nvSpPr>
        <p:spPr>
          <a:xfrm>
            <a:off x="838200" y="13422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Scale Invariant Feature Transform</a:t>
            </a:r>
            <a:br>
              <a:rPr lang="en-GB"/>
            </a:br>
            <a:r>
              <a:rPr lang="en-GB" sz="3600"/>
              <a:t>David G. Lowe</a:t>
            </a:r>
            <a:endParaRPr/>
          </a:p>
        </p:txBody>
      </p:sp>
      <p:sp>
        <p:nvSpPr>
          <p:cNvPr id="262" name="Google Shape;262;p17"/>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1999</a:t>
            </a:r>
            <a:endParaRPr/>
          </a:p>
        </p:txBody>
      </p:sp>
      <p:sp>
        <p:nvSpPr>
          <p:cNvPr id="263" name="Google Shape;263;p17"/>
          <p:cNvSpPr txBox="1"/>
          <p:nvPr/>
        </p:nvSpPr>
        <p:spPr>
          <a:xfrm>
            <a:off x="893078" y="1677798"/>
            <a:ext cx="1040584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dk1"/>
                </a:solidFill>
                <a:latin typeface="Calibri"/>
                <a:ea typeface="Calibri"/>
                <a:cs typeface="Calibri"/>
                <a:sym typeface="Calibri"/>
              </a:rPr>
              <a:t>Local image features invariant to image scaling, translation, and rotation, and partially invariant to illumination changes and affine or 3D projection</a:t>
            </a:r>
            <a:endParaRPr sz="2200">
              <a:solidFill>
                <a:schemeClr val="dk1"/>
              </a:solidFill>
              <a:latin typeface="Calibri"/>
              <a:ea typeface="Calibri"/>
              <a:cs typeface="Calibri"/>
              <a:sym typeface="Calibri"/>
            </a:endParaRPr>
          </a:p>
        </p:txBody>
      </p:sp>
      <p:pic>
        <p:nvPicPr>
          <p:cNvPr id="264" name="Google Shape;264;p17" descr="Scale Invariant Feature Transform"/>
          <p:cNvPicPr preferRelativeResize="0"/>
          <p:nvPr/>
        </p:nvPicPr>
        <p:blipFill rotWithShape="1">
          <a:blip r:embed="rId3">
            <a:alphaModFix/>
          </a:blip>
          <a:srcRect t="19517"/>
          <a:stretch/>
        </p:blipFill>
        <p:spPr>
          <a:xfrm>
            <a:off x="1790219" y="2673263"/>
            <a:ext cx="8477906" cy="38394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8"/>
          <p:cNvSpPr txBox="1">
            <a:spLocks noGrp="1"/>
          </p:cNvSpPr>
          <p:nvPr>
            <p:ph type="title"/>
          </p:nvPr>
        </p:nvSpPr>
        <p:spPr>
          <a:xfrm>
            <a:off x="787865" y="92411"/>
            <a:ext cx="11275503" cy="15358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GB" sz="4000"/>
              <a:t>Rapid object detection using a boosted cascade of simple features</a:t>
            </a:r>
            <a:r>
              <a:rPr lang="en-GB"/>
              <a:t/>
            </a:r>
            <a:br>
              <a:rPr lang="en-GB"/>
            </a:br>
            <a:r>
              <a:rPr lang="en-GB" sz="2200" b="0" i="0" u="none" strike="noStrike">
                <a:latin typeface="Arial"/>
                <a:ea typeface="Arial"/>
                <a:cs typeface="Arial"/>
                <a:sym typeface="Arial"/>
              </a:rPr>
              <a:t>Paul Viola</a:t>
            </a:r>
            <a:r>
              <a:rPr lang="en-GB" sz="2200" b="0" i="0">
                <a:latin typeface="Arial"/>
                <a:ea typeface="Arial"/>
                <a:cs typeface="Arial"/>
                <a:sym typeface="Arial"/>
              </a:rPr>
              <a:t> and </a:t>
            </a:r>
            <a:r>
              <a:rPr lang="en-GB" sz="2200" b="0" i="0" u="none" strike="noStrike">
                <a:latin typeface="Arial"/>
                <a:ea typeface="Arial"/>
                <a:cs typeface="Arial"/>
                <a:sym typeface="Arial"/>
              </a:rPr>
              <a:t>Michael Jones</a:t>
            </a:r>
            <a:endParaRPr sz="2200"/>
          </a:p>
        </p:txBody>
      </p:sp>
      <p:pic>
        <p:nvPicPr>
          <p:cNvPr id="270" name="Google Shape;270;p18"/>
          <p:cNvPicPr preferRelativeResize="0">
            <a:picLocks noGrp="1"/>
          </p:cNvPicPr>
          <p:nvPr>
            <p:ph type="body" idx="1"/>
          </p:nvPr>
        </p:nvPicPr>
        <p:blipFill rotWithShape="1">
          <a:blip r:embed="rId3">
            <a:alphaModFix/>
          </a:blip>
          <a:srcRect/>
          <a:stretch/>
        </p:blipFill>
        <p:spPr>
          <a:xfrm>
            <a:off x="1128361" y="2350689"/>
            <a:ext cx="3711245" cy="4351338"/>
          </a:xfrm>
          <a:prstGeom prst="rect">
            <a:avLst/>
          </a:prstGeom>
          <a:noFill/>
          <a:ln>
            <a:noFill/>
          </a:ln>
        </p:spPr>
      </p:pic>
      <p:pic>
        <p:nvPicPr>
          <p:cNvPr id="271" name="Google Shape;271;p18" descr="How face recognition works | FaceReco"/>
          <p:cNvPicPr preferRelativeResize="0"/>
          <p:nvPr/>
        </p:nvPicPr>
        <p:blipFill rotWithShape="1">
          <a:blip r:embed="rId4">
            <a:alphaModFix/>
          </a:blip>
          <a:srcRect/>
          <a:stretch/>
        </p:blipFill>
        <p:spPr>
          <a:xfrm>
            <a:off x="9308376" y="1451378"/>
            <a:ext cx="1864338" cy="1226538"/>
          </a:xfrm>
          <a:prstGeom prst="rect">
            <a:avLst/>
          </a:prstGeom>
          <a:noFill/>
          <a:ln>
            <a:noFill/>
          </a:ln>
        </p:spPr>
      </p:pic>
      <p:pic>
        <p:nvPicPr>
          <p:cNvPr id="272" name="Google Shape;272;p18"/>
          <p:cNvPicPr preferRelativeResize="0"/>
          <p:nvPr/>
        </p:nvPicPr>
        <p:blipFill rotWithShape="1">
          <a:blip r:embed="rId5">
            <a:alphaModFix/>
          </a:blip>
          <a:srcRect/>
          <a:stretch/>
        </p:blipFill>
        <p:spPr>
          <a:xfrm>
            <a:off x="6023299" y="2677916"/>
            <a:ext cx="4613942" cy="3696884"/>
          </a:xfrm>
          <a:prstGeom prst="rect">
            <a:avLst/>
          </a:prstGeom>
          <a:noFill/>
          <a:ln>
            <a:noFill/>
          </a:ln>
        </p:spPr>
      </p:pic>
      <p:sp>
        <p:nvSpPr>
          <p:cNvPr id="273" name="Google Shape;273;p18"/>
          <p:cNvSpPr txBox="1"/>
          <p:nvPr/>
        </p:nvSpPr>
        <p:spPr>
          <a:xfrm>
            <a:off x="1348440" y="1628238"/>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a:solidFill>
                  <a:srgbClr val="202122"/>
                </a:solidFill>
                <a:latin typeface="Arial"/>
                <a:ea typeface="Arial"/>
                <a:cs typeface="Arial"/>
                <a:sym typeface="Arial"/>
              </a:rPr>
              <a:t> </a:t>
            </a:r>
            <a:endParaRPr sz="1800">
              <a:solidFill>
                <a:schemeClr val="dk1"/>
              </a:solidFill>
              <a:latin typeface="Calibri"/>
              <a:ea typeface="Calibri"/>
              <a:cs typeface="Calibri"/>
              <a:sym typeface="Calibri"/>
            </a:endParaRPr>
          </a:p>
        </p:txBody>
      </p:sp>
      <p:sp>
        <p:nvSpPr>
          <p:cNvPr id="274" name="Google Shape;274;p18"/>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2001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19"/>
          <p:cNvPicPr preferRelativeResize="0"/>
          <p:nvPr/>
        </p:nvPicPr>
        <p:blipFill rotWithShape="1">
          <a:blip r:embed="rId3">
            <a:alphaModFix/>
          </a:blip>
          <a:srcRect/>
          <a:stretch/>
        </p:blipFill>
        <p:spPr>
          <a:xfrm>
            <a:off x="8134400" y="870838"/>
            <a:ext cx="4057600" cy="2558162"/>
          </a:xfrm>
          <a:prstGeom prst="rect">
            <a:avLst/>
          </a:prstGeom>
          <a:noFill/>
          <a:ln>
            <a:noFill/>
          </a:ln>
        </p:spPr>
      </p:pic>
      <p:sp>
        <p:nvSpPr>
          <p:cNvPr id="280" name="Google Shape;280;p19"/>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Histogram of Oriented Gradients</a:t>
            </a:r>
            <a:br>
              <a:rPr lang="en-GB"/>
            </a:br>
            <a:r>
              <a:rPr lang="en-GB" sz="2400">
                <a:latin typeface="Calibri"/>
                <a:ea typeface="Calibri"/>
                <a:cs typeface="Calibri"/>
                <a:sym typeface="Calibri"/>
              </a:rPr>
              <a:t>Navneet Dalal and Bill Triggs</a:t>
            </a:r>
            <a:endParaRPr sz="2400">
              <a:latin typeface="Calibri"/>
              <a:ea typeface="Calibri"/>
              <a:cs typeface="Calibri"/>
              <a:sym typeface="Calibri"/>
            </a:endParaRPr>
          </a:p>
        </p:txBody>
      </p:sp>
      <p:sp>
        <p:nvSpPr>
          <p:cNvPr id="281" name="Google Shape;281;p19"/>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2005</a:t>
            </a:r>
            <a:endParaRPr/>
          </a:p>
        </p:txBody>
      </p:sp>
      <p:pic>
        <p:nvPicPr>
          <p:cNvPr id="282" name="Google Shape;282;p19"/>
          <p:cNvPicPr preferRelativeResize="0"/>
          <p:nvPr/>
        </p:nvPicPr>
        <p:blipFill rotWithShape="1">
          <a:blip r:embed="rId4">
            <a:alphaModFix/>
          </a:blip>
          <a:srcRect l="54167" r="-93"/>
          <a:stretch/>
        </p:blipFill>
        <p:spPr>
          <a:xfrm>
            <a:off x="4228053" y="2071338"/>
            <a:ext cx="4160940" cy="4171715"/>
          </a:xfrm>
          <a:prstGeom prst="rect">
            <a:avLst/>
          </a:prstGeom>
          <a:noFill/>
          <a:ln>
            <a:noFill/>
          </a:ln>
        </p:spPr>
      </p:pic>
      <p:sp>
        <p:nvSpPr>
          <p:cNvPr id="283" name="Google Shape;283;p19"/>
          <p:cNvSpPr txBox="1"/>
          <p:nvPr/>
        </p:nvSpPr>
        <p:spPr>
          <a:xfrm>
            <a:off x="335559" y="6435257"/>
            <a:ext cx="4437433"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800">
                <a:solidFill>
                  <a:schemeClr val="dk1"/>
                </a:solidFill>
                <a:latin typeface="Calibri"/>
                <a:ea typeface="Calibri"/>
                <a:cs typeface="Calibri"/>
                <a:sym typeface="Calibri"/>
              </a:rPr>
              <a:t>Image source: </a:t>
            </a:r>
            <a:r>
              <a:rPr lang="en-GB" sz="800" u="sng">
                <a:solidFill>
                  <a:schemeClr val="dk1"/>
                </a:solidFill>
                <a:latin typeface="Calibri"/>
                <a:ea typeface="Calibri"/>
                <a:cs typeface="Calibri"/>
                <a:sym typeface="Calibri"/>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https://iq.opengenus.org/object-detection-with-histogram-of-oriented-gradients-hog/</a:t>
            </a:r>
            <a:r>
              <a:rPr lang="en-GB" sz="800">
                <a:solidFill>
                  <a:schemeClr val="dk1"/>
                </a:solidFill>
                <a:latin typeface="Calibri"/>
                <a:ea typeface="Calibri"/>
                <a:cs typeface="Calibri"/>
                <a:sym typeface="Calibri"/>
              </a:rPr>
              <a:t> </a:t>
            </a:r>
            <a:endParaRPr/>
          </a:p>
        </p:txBody>
      </p:sp>
      <p:pic>
        <p:nvPicPr>
          <p:cNvPr id="284" name="Google Shape;284;p19"/>
          <p:cNvPicPr preferRelativeResize="0"/>
          <p:nvPr/>
        </p:nvPicPr>
        <p:blipFill rotWithShape="1">
          <a:blip r:embed="rId4">
            <a:alphaModFix/>
          </a:blip>
          <a:srcRect r="54074"/>
          <a:stretch/>
        </p:blipFill>
        <p:spPr>
          <a:xfrm>
            <a:off x="225803" y="2071338"/>
            <a:ext cx="4160940" cy="41717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0"/>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Deformable part models</a:t>
            </a:r>
            <a:br>
              <a:rPr lang="en-GB"/>
            </a:br>
            <a:r>
              <a:rPr lang="en-GB" sz="2700">
                <a:latin typeface="Calibri"/>
                <a:ea typeface="Calibri"/>
                <a:cs typeface="Calibri"/>
                <a:sym typeface="Calibri"/>
              </a:rPr>
              <a:t>P. Felzenszwalb,R. Girshick, D. McAllester, D. Ramanan</a:t>
            </a:r>
            <a:endParaRPr/>
          </a:p>
        </p:txBody>
      </p:sp>
      <p:sp>
        <p:nvSpPr>
          <p:cNvPr id="290" name="Google Shape;290;p20"/>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2009</a:t>
            </a:r>
            <a:endParaRPr/>
          </a:p>
        </p:txBody>
      </p:sp>
      <p:pic>
        <p:nvPicPr>
          <p:cNvPr id="291" name="Google Shape;291;p20"/>
          <p:cNvPicPr preferRelativeResize="0"/>
          <p:nvPr/>
        </p:nvPicPr>
        <p:blipFill rotWithShape="1">
          <a:blip r:embed="rId3">
            <a:alphaModFix/>
          </a:blip>
          <a:srcRect/>
          <a:stretch/>
        </p:blipFill>
        <p:spPr>
          <a:xfrm>
            <a:off x="3329730" y="1416386"/>
            <a:ext cx="4857924" cy="52602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838199" y="13023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What is Computer Vision (CV)?</a:t>
            </a:r>
            <a:endParaRPr/>
          </a:p>
        </p:txBody>
      </p:sp>
      <p:sp>
        <p:nvSpPr>
          <p:cNvPr id="91" name="Google Shape;91;p2"/>
          <p:cNvSpPr txBox="1"/>
          <p:nvPr/>
        </p:nvSpPr>
        <p:spPr>
          <a:xfrm>
            <a:off x="453006" y="1757799"/>
            <a:ext cx="5642993"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u="none" strike="noStrike" cap="none">
                <a:solidFill>
                  <a:schemeClr val="dk1"/>
                </a:solidFill>
                <a:latin typeface="Calibri"/>
                <a:ea typeface="Calibri"/>
                <a:cs typeface="Calibri"/>
                <a:sym typeface="Calibri"/>
              </a:rPr>
              <a:t>Goal: </a:t>
            </a:r>
            <a:r>
              <a:rPr lang="en-GB" sz="2400" b="0" i="0" u="none" strike="noStrike" cap="none">
                <a:solidFill>
                  <a:schemeClr val="dk1"/>
                </a:solidFill>
                <a:latin typeface="Calibri"/>
                <a:ea typeface="Calibri"/>
                <a:cs typeface="Calibri"/>
                <a:sym typeface="Calibri"/>
              </a:rPr>
              <a:t>build computer-based vision systems which perform the same functions as the human visual system</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just" rtl="0">
              <a:spcBef>
                <a:spcPts val="0"/>
              </a:spcBef>
              <a:spcAft>
                <a:spcPts val="0"/>
              </a:spcAft>
              <a:buNone/>
            </a:pPr>
            <a:r>
              <a:rPr lang="en-GB" sz="2400" b="1">
                <a:solidFill>
                  <a:schemeClr val="dk1"/>
                </a:solidFill>
                <a:latin typeface="Calibri"/>
                <a:ea typeface="Calibri"/>
                <a:cs typeface="Calibri"/>
                <a:sym typeface="Calibri"/>
              </a:rPr>
              <a:t>CV </a:t>
            </a:r>
            <a:r>
              <a:rPr lang="en-GB" sz="2400">
                <a:solidFill>
                  <a:schemeClr val="dk1"/>
                </a:solidFill>
                <a:latin typeface="Calibri"/>
                <a:ea typeface="Calibri"/>
                <a:cs typeface="Calibri"/>
                <a:sym typeface="Calibri"/>
              </a:rPr>
              <a:t>builds the theoretical and algorithmic basis by which useful </a:t>
            </a:r>
            <a:r>
              <a:rPr lang="en-GB" sz="2400" u="sng">
                <a:solidFill>
                  <a:schemeClr val="dk1"/>
                </a:solidFill>
                <a:latin typeface="Calibri"/>
                <a:ea typeface="Calibri"/>
                <a:cs typeface="Calibri"/>
                <a:sym typeface="Calibri"/>
              </a:rPr>
              <a:t>information</a:t>
            </a:r>
            <a:r>
              <a:rPr lang="en-GB" sz="2400">
                <a:solidFill>
                  <a:schemeClr val="dk1"/>
                </a:solidFill>
                <a:latin typeface="Calibri"/>
                <a:ea typeface="Calibri"/>
                <a:cs typeface="Calibri"/>
                <a:sym typeface="Calibri"/>
              </a:rPr>
              <a:t> about the world can be </a:t>
            </a:r>
            <a:r>
              <a:rPr lang="en-GB" sz="2400" u="sng">
                <a:solidFill>
                  <a:schemeClr val="dk1"/>
                </a:solidFill>
                <a:latin typeface="Calibri"/>
                <a:ea typeface="Calibri"/>
                <a:cs typeface="Calibri"/>
                <a:sym typeface="Calibri"/>
              </a:rPr>
              <a:t>extracted and analysed </a:t>
            </a:r>
            <a:r>
              <a:rPr lang="en-GB" sz="2400">
                <a:solidFill>
                  <a:schemeClr val="dk1"/>
                </a:solidFill>
                <a:latin typeface="Calibri"/>
                <a:ea typeface="Calibri"/>
                <a:cs typeface="Calibri"/>
                <a:sym typeface="Calibri"/>
              </a:rPr>
              <a:t>from an image, a set of images (e.g. stereo vision) or an image sequence</a:t>
            </a:r>
            <a:endParaRPr sz="2400" b="1">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p:txBody>
      </p:sp>
      <p:sp>
        <p:nvSpPr>
          <p:cNvPr id="92" name="Google Shape;92;p2" descr="7 reasons to use Computer Vision Systems | ATRIA Innov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3" name="Google Shape;93;p2" descr="7 reasons to use Computer Vision Systems | ATRIA Innovation"/>
          <p:cNvPicPr preferRelativeResize="0"/>
          <p:nvPr/>
        </p:nvPicPr>
        <p:blipFill rotWithShape="1">
          <a:blip r:embed="rId3">
            <a:alphaModFix/>
          </a:blip>
          <a:srcRect/>
          <a:stretch/>
        </p:blipFill>
        <p:spPr>
          <a:xfrm>
            <a:off x="6392849" y="1980219"/>
            <a:ext cx="5559812" cy="32577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1" descr="AlexNet, A Deep Learning Breakthrough | by Shangeth Rajaa | Medium"/>
          <p:cNvPicPr preferRelativeResize="0"/>
          <p:nvPr/>
        </p:nvPicPr>
        <p:blipFill rotWithShape="1">
          <a:blip r:embed="rId3">
            <a:alphaModFix/>
          </a:blip>
          <a:srcRect/>
          <a:stretch/>
        </p:blipFill>
        <p:spPr>
          <a:xfrm>
            <a:off x="1669000" y="3816498"/>
            <a:ext cx="8589545" cy="2574994"/>
          </a:xfrm>
          <a:prstGeom prst="rect">
            <a:avLst/>
          </a:prstGeom>
          <a:noFill/>
          <a:ln>
            <a:noFill/>
          </a:ln>
        </p:spPr>
      </p:pic>
      <p:sp>
        <p:nvSpPr>
          <p:cNvPr id="297" name="Google Shape;297;p21"/>
          <p:cNvSpPr txBox="1"/>
          <p:nvPr/>
        </p:nvSpPr>
        <p:spPr>
          <a:xfrm>
            <a:off x="238159" y="3408125"/>
            <a:ext cx="16093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AlexNet (2012)</a:t>
            </a:r>
            <a:endParaRPr/>
          </a:p>
        </p:txBody>
      </p:sp>
      <p:pic>
        <p:nvPicPr>
          <p:cNvPr id="298" name="Google Shape;298;p21" descr="Review of LeNet-5: How to design the architecture of CNN | by Sheng Fang |  Towards Data Science"/>
          <p:cNvPicPr preferRelativeResize="0"/>
          <p:nvPr/>
        </p:nvPicPr>
        <p:blipFill rotWithShape="1">
          <a:blip r:embed="rId4">
            <a:alphaModFix/>
          </a:blip>
          <a:srcRect/>
          <a:stretch/>
        </p:blipFill>
        <p:spPr>
          <a:xfrm>
            <a:off x="2192785" y="388462"/>
            <a:ext cx="9445658" cy="2806760"/>
          </a:xfrm>
          <a:prstGeom prst="rect">
            <a:avLst/>
          </a:prstGeom>
          <a:noFill/>
          <a:ln>
            <a:noFill/>
          </a:ln>
        </p:spPr>
      </p:pic>
      <p:sp>
        <p:nvSpPr>
          <p:cNvPr id="299" name="Google Shape;299;p21"/>
          <p:cNvSpPr txBox="1"/>
          <p:nvPr/>
        </p:nvSpPr>
        <p:spPr>
          <a:xfrm>
            <a:off x="493809" y="1977521"/>
            <a:ext cx="14093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LeNet (1998)</a:t>
            </a:r>
            <a:endParaRPr/>
          </a:p>
        </p:txBody>
      </p:sp>
      <p:sp>
        <p:nvSpPr>
          <p:cNvPr id="300" name="Google Shape;300;p21"/>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2012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2"/>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Visual transformers</a:t>
            </a:r>
            <a:endParaRPr sz="2700">
              <a:latin typeface="Calibri"/>
              <a:ea typeface="Calibri"/>
              <a:cs typeface="Calibri"/>
              <a:sym typeface="Calibri"/>
            </a:endParaRPr>
          </a:p>
        </p:txBody>
      </p:sp>
      <p:sp>
        <p:nvSpPr>
          <p:cNvPr id="306" name="Google Shape;306;p22"/>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2021</a:t>
            </a:r>
            <a:endParaRPr/>
          </a:p>
        </p:txBody>
      </p:sp>
      <p:sp>
        <p:nvSpPr>
          <p:cNvPr id="308" name="Google Shape;308;p22"/>
          <p:cNvSpPr txBox="1"/>
          <p:nvPr/>
        </p:nvSpPr>
        <p:spPr>
          <a:xfrm>
            <a:off x="9307692" y="6297433"/>
            <a:ext cx="266361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u="sng">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https://arxiv.org/abs/2010.11929</a:t>
            </a:r>
            <a:r>
              <a:rPr lang="en-GB" sz="1400">
                <a:solidFill>
                  <a:schemeClr val="dk1"/>
                </a:solidFill>
                <a:latin typeface="Calibri"/>
                <a:ea typeface="Calibri"/>
                <a:cs typeface="Calibri"/>
                <a:sym typeface="Calibri"/>
              </a:rPr>
              <a:t> </a:t>
            </a:r>
            <a:endParaRPr/>
          </a:p>
        </p:txBody>
      </p:sp>
      <p:pic>
        <p:nvPicPr>
          <p:cNvPr id="1026" name="Picture 2" descr="Vision Transformer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2642" y="1154112"/>
            <a:ext cx="6115050" cy="4648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GB"/>
              <a:t>Data</a:t>
            </a:r>
            <a:endParaRPr/>
          </a:p>
        </p:txBody>
      </p:sp>
      <p:pic>
        <p:nvPicPr>
          <p:cNvPr id="314" name="Google Shape;314;p23" descr="t-SNE visualization of CNN codes"/>
          <p:cNvPicPr preferRelativeResize="0"/>
          <p:nvPr/>
        </p:nvPicPr>
        <p:blipFill rotWithShape="1">
          <a:blip r:embed="rId3">
            <a:alphaModFix/>
          </a:blip>
          <a:srcRect/>
          <a:stretch/>
        </p:blipFill>
        <p:spPr>
          <a:xfrm>
            <a:off x="5420264" y="86264"/>
            <a:ext cx="6771736" cy="6771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5"/>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Pascal VOC</a:t>
            </a:r>
            <a:endParaRPr/>
          </a:p>
        </p:txBody>
      </p:sp>
      <p:sp>
        <p:nvSpPr>
          <p:cNvPr id="328" name="Google Shape;328;p25"/>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2007</a:t>
            </a:r>
            <a:endParaRPr/>
          </a:p>
        </p:txBody>
      </p:sp>
      <p:sp>
        <p:nvSpPr>
          <p:cNvPr id="329" name="Google Shape;329;p25"/>
          <p:cNvSpPr txBox="1"/>
          <p:nvPr/>
        </p:nvSpPr>
        <p:spPr>
          <a:xfrm>
            <a:off x="1925694" y="2122415"/>
            <a:ext cx="457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25"/>
          <p:cNvSpPr txBox="1"/>
          <p:nvPr/>
        </p:nvSpPr>
        <p:spPr>
          <a:xfrm>
            <a:off x="968230" y="1106752"/>
            <a:ext cx="10385570" cy="2031325"/>
          </a:xfrm>
          <a:prstGeom prst="rect">
            <a:avLst/>
          </a:prstGeom>
          <a:noFill/>
          <a:ln>
            <a:noFill/>
          </a:ln>
        </p:spPr>
        <p:txBody>
          <a:bodyPr spcFirstLastPara="1" wrap="square" lIns="91425" tIns="45700" rIns="91425" bIns="45700" anchor="t" anchorCtr="0">
            <a:spAutoFit/>
          </a:bodyPr>
          <a:lstStyle/>
          <a:p>
            <a:pPr marL="285750" marR="0" lvl="0" indent="-171450" algn="l" rtl="0">
              <a:spcBef>
                <a:spcPts val="0"/>
              </a:spcBef>
              <a:spcAft>
                <a:spcPts val="0"/>
              </a:spcAft>
              <a:buClr>
                <a:schemeClr val="dk1"/>
              </a:buClr>
              <a:buSzPts val="1800"/>
              <a:buFont typeface="Arial"/>
              <a:buNone/>
            </a:pPr>
            <a:endParaRPr sz="18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9,963 images containing  24,640 object split into 20 classes: </a:t>
            </a:r>
            <a:endParaRPr/>
          </a:p>
          <a:p>
            <a:pPr marL="742950" marR="0" lvl="1" indent="-285750" algn="l" rtl="0">
              <a:spcBef>
                <a:spcPts val="0"/>
              </a:spcBef>
              <a:spcAft>
                <a:spcPts val="0"/>
              </a:spcAft>
              <a:buClr>
                <a:schemeClr val="dk1"/>
              </a:buClr>
              <a:buSzPts val="2400"/>
              <a:buFont typeface="Arial"/>
              <a:buChar char="•"/>
            </a:pPr>
            <a:r>
              <a:rPr lang="en-GB" sz="2400" b="0" i="0" u="none" strike="noStrike" cap="none">
                <a:solidFill>
                  <a:schemeClr val="dk1"/>
                </a:solidFill>
                <a:latin typeface="Calibri"/>
                <a:ea typeface="Calibri"/>
                <a:cs typeface="Calibri"/>
                <a:sym typeface="Calibri"/>
              </a:rPr>
              <a:t>airplane, bicycle, boat, bottle, bus, car, cat, chair, cow, dining table, dog, horse, motorbike, person, potted plant, sheep, train, TV</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331" name="Google Shape;331;p25"/>
          <p:cNvPicPr preferRelativeResize="0"/>
          <p:nvPr/>
        </p:nvPicPr>
        <p:blipFill rotWithShape="1">
          <a:blip r:embed="rId3">
            <a:alphaModFix/>
          </a:blip>
          <a:srcRect/>
          <a:stretch/>
        </p:blipFill>
        <p:spPr>
          <a:xfrm>
            <a:off x="671119" y="2675986"/>
            <a:ext cx="11137505" cy="35184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6"/>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ImageNet</a:t>
            </a:r>
            <a:endParaRPr/>
          </a:p>
        </p:txBody>
      </p:sp>
      <p:sp>
        <p:nvSpPr>
          <p:cNvPr id="337" name="Google Shape;337;p26"/>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2010</a:t>
            </a:r>
            <a:endParaRPr/>
          </a:p>
        </p:txBody>
      </p:sp>
      <p:pic>
        <p:nvPicPr>
          <p:cNvPr id="338" name="Google Shape;338;p26" descr="A snapshot of two root-to-leaf branches of ImageNet: mammal sub-tree and vehicle sub-tree. Source: Ye 2018, fig. A1-A."/>
          <p:cNvPicPr preferRelativeResize="0"/>
          <p:nvPr/>
        </p:nvPicPr>
        <p:blipFill rotWithShape="1">
          <a:blip r:embed="rId3">
            <a:alphaModFix/>
          </a:blip>
          <a:srcRect/>
          <a:stretch/>
        </p:blipFill>
        <p:spPr>
          <a:xfrm>
            <a:off x="634768" y="2973302"/>
            <a:ext cx="8096250" cy="3648075"/>
          </a:xfrm>
          <a:prstGeom prst="rect">
            <a:avLst/>
          </a:prstGeom>
          <a:noFill/>
          <a:ln>
            <a:noFill/>
          </a:ln>
        </p:spPr>
      </p:pic>
      <p:sp>
        <p:nvSpPr>
          <p:cNvPr id="339" name="Google Shape;339;p26"/>
          <p:cNvSpPr txBox="1"/>
          <p:nvPr/>
        </p:nvSpPr>
        <p:spPr>
          <a:xfrm>
            <a:off x="671119" y="1429128"/>
            <a:ext cx="6115575"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GB" sz="1800" b="0" i="0">
                <a:solidFill>
                  <a:schemeClr val="dk1"/>
                </a:solidFill>
                <a:latin typeface="Calibri"/>
                <a:ea typeface="Calibri"/>
                <a:cs typeface="Calibri"/>
                <a:sym typeface="Calibri"/>
              </a:rPr>
              <a:t>&gt; 14 million images organized into over  20,000 categories </a:t>
            </a:r>
            <a:r>
              <a:rPr lang="en-GB" sz="1800">
                <a:solidFill>
                  <a:schemeClr val="dk1"/>
                </a:solidFill>
                <a:latin typeface="Calibri"/>
                <a:ea typeface="Calibri"/>
                <a:cs typeface="Calibri"/>
                <a:sym typeface="Calibri"/>
              </a:rPr>
              <a:t> </a:t>
            </a:r>
            <a:endParaRPr/>
          </a:p>
          <a:p>
            <a:pPr marL="285750" marR="0" lvl="0" indent="-285750" algn="l" rtl="0">
              <a:spcBef>
                <a:spcPts val="0"/>
              </a:spcBef>
              <a:spcAft>
                <a:spcPts val="0"/>
              </a:spcAft>
              <a:buClr>
                <a:schemeClr val="dk1"/>
              </a:buClr>
              <a:buSzPts val="1800"/>
              <a:buFont typeface="Calibri"/>
              <a:buChar char="-"/>
            </a:pPr>
            <a:r>
              <a:rPr lang="en-GB" sz="1800" b="0" i="0">
                <a:solidFill>
                  <a:schemeClr val="dk1"/>
                </a:solidFill>
                <a:latin typeface="Calibri"/>
                <a:ea typeface="Calibri"/>
                <a:cs typeface="Calibri"/>
                <a:sym typeface="Calibri"/>
              </a:rPr>
              <a:t>organized according to the </a:t>
            </a:r>
            <a:r>
              <a:rPr lang="en-GB" sz="1800" b="0" i="0" u="none" strike="noStrike">
                <a:solidFill>
                  <a:schemeClr val="dk1"/>
                </a:solidFill>
                <a:latin typeface="Calibri"/>
                <a:ea typeface="Calibri"/>
                <a:cs typeface="Calibri"/>
                <a:sym typeface="Calibri"/>
              </a:rPr>
              <a:t>WordNet</a:t>
            </a:r>
            <a:r>
              <a:rPr lang="en-GB" sz="1800" b="0" i="0">
                <a:solidFill>
                  <a:schemeClr val="dk1"/>
                </a:solidFill>
                <a:latin typeface="Calibri"/>
                <a:ea typeface="Calibri"/>
                <a:cs typeface="Calibri"/>
                <a:sym typeface="Calibri"/>
              </a:rPr>
              <a:t> hierarchy (nouns), in which each node of the hierarchy is depicted by hundreds and thousands of images</a:t>
            </a:r>
            <a:endParaRPr sz="1800">
              <a:solidFill>
                <a:schemeClr val="dk1"/>
              </a:solidFill>
              <a:latin typeface="Calibri"/>
              <a:ea typeface="Calibri"/>
              <a:cs typeface="Calibri"/>
              <a:sym typeface="Calibri"/>
            </a:endParaRPr>
          </a:p>
        </p:txBody>
      </p:sp>
      <p:pic>
        <p:nvPicPr>
          <p:cNvPr id="340" name="Google Shape;340;p26" descr="Google &amp; DeepMind Researchers Revamp ImageNet | Synced"/>
          <p:cNvPicPr preferRelativeResize="0"/>
          <p:nvPr/>
        </p:nvPicPr>
        <p:blipFill rotWithShape="1">
          <a:blip r:embed="rId4">
            <a:alphaModFix/>
          </a:blip>
          <a:srcRect/>
          <a:stretch/>
        </p:blipFill>
        <p:spPr>
          <a:xfrm>
            <a:off x="6953775" y="330868"/>
            <a:ext cx="4999517" cy="21423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7"/>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JFT</a:t>
            </a:r>
            <a:endParaRPr/>
          </a:p>
        </p:txBody>
      </p:sp>
      <p:sp>
        <p:nvSpPr>
          <p:cNvPr id="346" name="Google Shape;346;p27"/>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2017</a:t>
            </a:r>
            <a:endParaRPr/>
          </a:p>
        </p:txBody>
      </p:sp>
      <p:sp>
        <p:nvSpPr>
          <p:cNvPr id="347" name="Google Shape;347;p27"/>
          <p:cNvSpPr txBox="1"/>
          <p:nvPr/>
        </p:nvSpPr>
        <p:spPr>
          <a:xfrm>
            <a:off x="671118" y="961314"/>
            <a:ext cx="6115575"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internal dataset used by Google to train image classification algorithms</a:t>
            </a:r>
            <a:endParaRPr/>
          </a:p>
          <a:p>
            <a:pPr marL="285750" marR="0" lvl="0" indent="-285750" algn="l" rtl="0">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the dataset has 300M images and 375M labels (multiple labels per image, on average each image has 1.26 labels)</a:t>
            </a:r>
            <a:endParaRPr/>
          </a:p>
          <a:p>
            <a:pPr marL="285750" marR="0" lvl="0" indent="-28575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noisy labels</a:t>
            </a:r>
            <a:r>
              <a:rPr lang="en-GB" sz="1800">
                <a:solidFill>
                  <a:schemeClr val="dk1"/>
                </a:solidFill>
                <a:latin typeface="Calibri"/>
                <a:ea typeface="Calibri"/>
                <a:cs typeface="Calibri"/>
                <a:sym typeface="Calibri"/>
              </a:rPr>
              <a:t>: no human processing is involved</a:t>
            </a:r>
            <a:endParaRPr/>
          </a:p>
          <a:p>
            <a:pPr marL="285750" marR="0" lvl="0" indent="-285750" algn="l" rtl="0">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labeled using an algorithm that uses complex mixture of raw web signals, connections between webpages and user feedback</a:t>
            </a:r>
            <a:endParaRPr/>
          </a:p>
        </p:txBody>
      </p:sp>
      <p:pic>
        <p:nvPicPr>
          <p:cNvPr id="348" name="Google Shape;348;p27"/>
          <p:cNvPicPr preferRelativeResize="0"/>
          <p:nvPr/>
        </p:nvPicPr>
        <p:blipFill rotWithShape="1">
          <a:blip r:embed="rId3">
            <a:alphaModFix/>
          </a:blip>
          <a:srcRect/>
          <a:stretch/>
        </p:blipFill>
        <p:spPr>
          <a:xfrm>
            <a:off x="7032597" y="161925"/>
            <a:ext cx="5410200" cy="6534150"/>
          </a:xfrm>
          <a:prstGeom prst="rect">
            <a:avLst/>
          </a:prstGeom>
          <a:noFill/>
          <a:ln>
            <a:noFill/>
          </a:ln>
        </p:spPr>
      </p:pic>
      <p:pic>
        <p:nvPicPr>
          <p:cNvPr id="349" name="Google Shape;349;p27"/>
          <p:cNvPicPr preferRelativeResize="0"/>
          <p:nvPr/>
        </p:nvPicPr>
        <p:blipFill rotWithShape="1">
          <a:blip r:embed="rId4">
            <a:alphaModFix/>
          </a:blip>
          <a:srcRect/>
          <a:stretch/>
        </p:blipFill>
        <p:spPr>
          <a:xfrm>
            <a:off x="850790" y="3269638"/>
            <a:ext cx="5935904" cy="3091617"/>
          </a:xfrm>
          <a:prstGeom prst="rect">
            <a:avLst/>
          </a:prstGeom>
          <a:noFill/>
          <a:ln>
            <a:noFill/>
          </a:ln>
        </p:spPr>
      </p:pic>
      <p:sp>
        <p:nvSpPr>
          <p:cNvPr id="350" name="Google Shape;350;p27"/>
          <p:cNvSpPr txBox="1"/>
          <p:nvPr/>
        </p:nvSpPr>
        <p:spPr>
          <a:xfrm>
            <a:off x="335559" y="6361255"/>
            <a:ext cx="229582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u="sng">
                <a:solidFill>
                  <a:schemeClr val="dk1"/>
                </a:solidFill>
                <a:latin typeface="Calibri"/>
                <a:ea typeface="Calibri"/>
                <a:cs typeface="Calibri"/>
                <a:sym typeface="Calibri"/>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https://arxiv.org/pdf/1707.02968v2.pdf</a:t>
            </a:r>
            <a:r>
              <a:rPr lang="en-GB" sz="1000">
                <a:solidFill>
                  <a:schemeClr val="dk1"/>
                </a:solidFill>
                <a:latin typeface="Calibri"/>
                <a:ea typeface="Calibri"/>
                <a:cs typeface="Calibri"/>
                <a:sym typeface="Calibri"/>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Computer vision - Where are we now? </a:t>
            </a:r>
            <a:endParaRPr/>
          </a:p>
        </p:txBody>
      </p:sp>
      <p:pic>
        <p:nvPicPr>
          <p:cNvPr id="356" name="Google Shape;356;p28" descr="Image for post"/>
          <p:cNvPicPr preferRelativeResize="0">
            <a:picLocks noGrp="1"/>
          </p:cNvPicPr>
          <p:nvPr>
            <p:ph type="body" idx="1"/>
          </p:nvPr>
        </p:nvPicPr>
        <p:blipFill rotWithShape="1">
          <a:blip r:embed="rId3">
            <a:alphaModFix/>
          </a:blip>
          <a:srcRect/>
          <a:stretch/>
        </p:blipFill>
        <p:spPr>
          <a:xfrm>
            <a:off x="650680" y="1766901"/>
            <a:ext cx="9766514" cy="4351338"/>
          </a:xfrm>
          <a:prstGeom prst="rect">
            <a:avLst/>
          </a:prstGeom>
          <a:noFill/>
          <a:ln>
            <a:noFill/>
          </a:ln>
        </p:spPr>
      </p:pic>
      <p:grpSp>
        <p:nvGrpSpPr>
          <p:cNvPr id="357" name="Google Shape;357;p28"/>
          <p:cNvGrpSpPr/>
          <p:nvPr/>
        </p:nvGrpSpPr>
        <p:grpSpPr>
          <a:xfrm>
            <a:off x="1961194" y="4328503"/>
            <a:ext cx="9582058" cy="369332"/>
            <a:chOff x="1910860" y="4328503"/>
            <a:chExt cx="9582058" cy="369332"/>
          </a:xfrm>
        </p:grpSpPr>
        <p:cxnSp>
          <p:nvCxnSpPr>
            <p:cNvPr id="358" name="Google Shape;358;p28"/>
            <p:cNvCxnSpPr/>
            <p:nvPr/>
          </p:nvCxnSpPr>
          <p:spPr>
            <a:xfrm>
              <a:off x="1910860" y="4697835"/>
              <a:ext cx="9582058" cy="0"/>
            </a:xfrm>
            <a:prstGeom prst="straightConnector1">
              <a:avLst/>
            </a:prstGeom>
            <a:noFill/>
            <a:ln w="9525" cap="flat" cmpd="sng">
              <a:solidFill>
                <a:schemeClr val="accent2"/>
              </a:solidFill>
              <a:prstDash val="solid"/>
              <a:miter lim="800000"/>
              <a:headEnd type="none" w="sm" len="sm"/>
              <a:tailEnd type="none" w="sm" len="sm"/>
            </a:ln>
          </p:spPr>
        </p:cxnSp>
        <p:sp>
          <p:nvSpPr>
            <p:cNvPr id="359" name="Google Shape;359;p28"/>
            <p:cNvSpPr txBox="1"/>
            <p:nvPr/>
          </p:nvSpPr>
          <p:spPr>
            <a:xfrm>
              <a:off x="10532504" y="4328503"/>
              <a:ext cx="8451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i="1">
                  <a:solidFill>
                    <a:schemeClr val="dk1"/>
                  </a:solidFill>
                  <a:latin typeface="Calibri"/>
                  <a:ea typeface="Calibri"/>
                  <a:cs typeface="Calibri"/>
                  <a:sym typeface="Calibri"/>
                </a:rPr>
                <a:t>human</a:t>
              </a:r>
              <a:endParaRPr/>
            </a:p>
          </p:txBody>
        </p:sp>
      </p:grpSp>
      <p:sp>
        <p:nvSpPr>
          <p:cNvPr id="360" name="Google Shape;360;p28"/>
          <p:cNvSpPr txBox="1"/>
          <p:nvPr/>
        </p:nvSpPr>
        <p:spPr>
          <a:xfrm>
            <a:off x="650680" y="6505274"/>
            <a:ext cx="6571030"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800">
                <a:solidFill>
                  <a:schemeClr val="dk1"/>
                </a:solidFill>
                <a:latin typeface="Calibri"/>
                <a:ea typeface="Calibri"/>
                <a:cs typeface="Calibri"/>
                <a:sym typeface="Calibri"/>
              </a:rPr>
              <a:t>Image source:  </a:t>
            </a:r>
            <a:r>
              <a:rPr lang="en-GB" sz="800" u="sng">
                <a:solidFill>
                  <a:schemeClr val="dk1"/>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https://towardsdatascience.com/review-senet-squeeze-and-excitation-network-winner-of-ilsvrc-2017-image-classification-a887b98b2883</a:t>
            </a:r>
            <a:endParaRPr sz="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ImageNet accuracy</a:t>
            </a:r>
            <a:endParaRPr sz="30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58" y="2117723"/>
            <a:ext cx="10413857"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0"/>
          <p:cNvSpPr txBox="1">
            <a:spLocks noGrp="1"/>
          </p:cNvSpPr>
          <p:nvPr>
            <p:ph type="title"/>
          </p:nvPr>
        </p:nvSpPr>
        <p:spPr>
          <a:xfrm>
            <a:off x="511029" y="-15448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Computer vision applications I</a:t>
            </a:r>
            <a:endParaRPr/>
          </a:p>
        </p:txBody>
      </p:sp>
      <p:grpSp>
        <p:nvGrpSpPr>
          <p:cNvPr id="372" name="Google Shape;372;p30"/>
          <p:cNvGrpSpPr/>
          <p:nvPr/>
        </p:nvGrpSpPr>
        <p:grpSpPr>
          <a:xfrm>
            <a:off x="3261105" y="908430"/>
            <a:ext cx="2234968" cy="2825583"/>
            <a:chOff x="9466018" y="1441158"/>
            <a:chExt cx="2479646" cy="3055886"/>
          </a:xfrm>
        </p:grpSpPr>
        <p:grpSp>
          <p:nvGrpSpPr>
            <p:cNvPr id="373" name="Google Shape;373;p30"/>
            <p:cNvGrpSpPr/>
            <p:nvPr/>
          </p:nvGrpSpPr>
          <p:grpSpPr>
            <a:xfrm>
              <a:off x="9466018" y="1553472"/>
              <a:ext cx="2479646" cy="2943572"/>
              <a:chOff x="920692" y="1589522"/>
              <a:chExt cx="3818389" cy="4990517"/>
            </a:xfrm>
          </p:grpSpPr>
          <p:pic>
            <p:nvPicPr>
              <p:cNvPr id="374" name="Google Shape;374;p30" descr="Emperor Penguin Chick, Atka Bay, Antarctica Photograph by Stefan Christmann  / Naturepl.com"/>
              <p:cNvPicPr preferRelativeResize="0"/>
              <p:nvPr/>
            </p:nvPicPr>
            <p:blipFill rotWithShape="1">
              <a:blip r:embed="rId3">
                <a:alphaModFix/>
              </a:blip>
              <a:srcRect l="16483" b="32233"/>
              <a:stretch/>
            </p:blipFill>
            <p:spPr>
              <a:xfrm>
                <a:off x="920692" y="1589522"/>
                <a:ext cx="3818389" cy="4647501"/>
              </a:xfrm>
              <a:prstGeom prst="rect">
                <a:avLst/>
              </a:prstGeom>
              <a:noFill/>
              <a:ln>
                <a:noFill/>
              </a:ln>
            </p:spPr>
          </p:pic>
          <p:sp>
            <p:nvSpPr>
              <p:cNvPr id="375" name="Google Shape;375;p30"/>
              <p:cNvSpPr txBox="1"/>
              <p:nvPr/>
            </p:nvSpPr>
            <p:spPr>
              <a:xfrm>
                <a:off x="1398375" y="6210707"/>
                <a:ext cx="1799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Object Detection</a:t>
                </a:r>
                <a:endParaRPr/>
              </a:p>
            </p:txBody>
          </p:sp>
        </p:grpSp>
        <p:sp>
          <p:nvSpPr>
            <p:cNvPr id="376" name="Google Shape;376;p30"/>
            <p:cNvSpPr/>
            <p:nvPr/>
          </p:nvSpPr>
          <p:spPr>
            <a:xfrm>
              <a:off x="9733413" y="1788620"/>
              <a:ext cx="1944856" cy="2365193"/>
            </a:xfrm>
            <a:prstGeom prst="rect">
              <a:avLst/>
            </a:prstGeom>
            <a:noFill/>
            <a:ln w="571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0F0"/>
                </a:solidFill>
                <a:latin typeface="Calibri"/>
                <a:ea typeface="Calibri"/>
                <a:cs typeface="Calibri"/>
                <a:sym typeface="Calibri"/>
              </a:endParaRPr>
            </a:p>
          </p:txBody>
        </p:sp>
        <p:sp>
          <p:nvSpPr>
            <p:cNvPr id="377" name="Google Shape;377;p30"/>
            <p:cNvSpPr txBox="1"/>
            <p:nvPr/>
          </p:nvSpPr>
          <p:spPr>
            <a:xfrm>
              <a:off x="9647087" y="1441158"/>
              <a:ext cx="11495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C00000"/>
                  </a:solidFill>
                  <a:latin typeface="Calibri"/>
                  <a:ea typeface="Calibri"/>
                  <a:cs typeface="Calibri"/>
                  <a:sym typeface="Calibri"/>
                </a:rPr>
                <a:t>Penguin</a:t>
              </a:r>
              <a:endParaRPr/>
            </a:p>
          </p:txBody>
        </p:sp>
      </p:grpSp>
      <p:grpSp>
        <p:nvGrpSpPr>
          <p:cNvPr id="378" name="Google Shape;378;p30"/>
          <p:cNvGrpSpPr/>
          <p:nvPr/>
        </p:nvGrpSpPr>
        <p:grpSpPr>
          <a:xfrm>
            <a:off x="612994" y="967936"/>
            <a:ext cx="2025825" cy="2825087"/>
            <a:chOff x="4107364" y="1501629"/>
            <a:chExt cx="2399695" cy="3450620"/>
          </a:xfrm>
        </p:grpSpPr>
        <p:grpSp>
          <p:nvGrpSpPr>
            <p:cNvPr id="379" name="Google Shape;379;p30"/>
            <p:cNvGrpSpPr/>
            <p:nvPr/>
          </p:nvGrpSpPr>
          <p:grpSpPr>
            <a:xfrm>
              <a:off x="4107364" y="1501629"/>
              <a:ext cx="2399695" cy="3450620"/>
              <a:chOff x="838200" y="1501628"/>
              <a:chExt cx="3818389" cy="5353771"/>
            </a:xfrm>
          </p:grpSpPr>
          <p:pic>
            <p:nvPicPr>
              <p:cNvPr id="380" name="Google Shape;380;p30" descr="Emperor Penguin Chick, Atka Bay, Antarctica Photograph by Stefan Christmann  / Naturepl.com"/>
              <p:cNvPicPr preferRelativeResize="0"/>
              <p:nvPr/>
            </p:nvPicPr>
            <p:blipFill rotWithShape="1">
              <a:blip r:embed="rId4">
                <a:alphaModFix/>
              </a:blip>
              <a:srcRect l="16483" b="32233"/>
              <a:stretch/>
            </p:blipFill>
            <p:spPr>
              <a:xfrm>
                <a:off x="838200" y="1501628"/>
                <a:ext cx="3818389" cy="4647500"/>
              </a:xfrm>
              <a:prstGeom prst="rect">
                <a:avLst/>
              </a:prstGeom>
              <a:noFill/>
              <a:ln>
                <a:noFill/>
              </a:ln>
            </p:spPr>
          </p:pic>
          <p:sp>
            <p:nvSpPr>
              <p:cNvPr id="381" name="Google Shape;381;p30"/>
              <p:cNvSpPr txBox="1"/>
              <p:nvPr/>
            </p:nvSpPr>
            <p:spPr>
              <a:xfrm>
                <a:off x="1217354" y="6155485"/>
                <a:ext cx="3072323" cy="6999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Classification</a:t>
                </a:r>
                <a:endParaRPr/>
              </a:p>
            </p:txBody>
          </p:sp>
        </p:grpSp>
        <p:sp>
          <p:nvSpPr>
            <p:cNvPr id="382" name="Google Shape;382;p30"/>
            <p:cNvSpPr txBox="1"/>
            <p:nvPr/>
          </p:nvSpPr>
          <p:spPr>
            <a:xfrm>
              <a:off x="4740746" y="4169444"/>
              <a:ext cx="113293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C00000"/>
                  </a:solidFill>
                  <a:latin typeface="Calibri"/>
                  <a:ea typeface="Calibri"/>
                  <a:cs typeface="Calibri"/>
                  <a:sym typeface="Calibri"/>
                </a:rPr>
                <a:t>Penguin</a:t>
              </a:r>
              <a:endParaRPr/>
            </a:p>
          </p:txBody>
        </p:sp>
      </p:grpSp>
      <p:grpSp>
        <p:nvGrpSpPr>
          <p:cNvPr id="383" name="Google Shape;383;p30"/>
          <p:cNvGrpSpPr/>
          <p:nvPr/>
        </p:nvGrpSpPr>
        <p:grpSpPr>
          <a:xfrm>
            <a:off x="6520118" y="1096951"/>
            <a:ext cx="4127543" cy="2976758"/>
            <a:chOff x="6117446" y="1361059"/>
            <a:chExt cx="4127543" cy="2976758"/>
          </a:xfrm>
        </p:grpSpPr>
        <p:pic>
          <p:nvPicPr>
            <p:cNvPr id="384" name="Google Shape;384;p30" descr="Semantic Segmentation | Deep Learning for Computer Vision"/>
            <p:cNvPicPr preferRelativeResize="0"/>
            <p:nvPr/>
          </p:nvPicPr>
          <p:blipFill rotWithShape="1">
            <a:blip r:embed="rId5">
              <a:alphaModFix/>
            </a:blip>
            <a:srcRect/>
            <a:stretch/>
          </p:blipFill>
          <p:spPr>
            <a:xfrm>
              <a:off x="6117446" y="1361059"/>
              <a:ext cx="4127543" cy="2448542"/>
            </a:xfrm>
            <a:prstGeom prst="rect">
              <a:avLst/>
            </a:prstGeom>
            <a:noFill/>
            <a:ln>
              <a:noFill/>
            </a:ln>
          </p:spPr>
        </p:pic>
        <p:sp>
          <p:nvSpPr>
            <p:cNvPr id="385" name="Google Shape;385;p30"/>
            <p:cNvSpPr txBox="1"/>
            <p:nvPr/>
          </p:nvSpPr>
          <p:spPr>
            <a:xfrm>
              <a:off x="7022674" y="3968485"/>
              <a:ext cx="2725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Semantic segmentation</a:t>
              </a:r>
              <a:endParaRPr/>
            </a:p>
          </p:txBody>
        </p:sp>
      </p:grpSp>
      <p:pic>
        <p:nvPicPr>
          <p:cNvPr id="386" name="Google Shape;386;p30" descr="Instance segmentation using Mask R-CNN | by Aditi Mittal | Towards Data  Science"/>
          <p:cNvPicPr preferRelativeResize="0"/>
          <p:nvPr/>
        </p:nvPicPr>
        <p:blipFill rotWithShape="1">
          <a:blip r:embed="rId6">
            <a:alphaModFix/>
          </a:blip>
          <a:srcRect/>
          <a:stretch/>
        </p:blipFill>
        <p:spPr>
          <a:xfrm>
            <a:off x="1938128" y="4082248"/>
            <a:ext cx="3557945" cy="2706608"/>
          </a:xfrm>
          <a:prstGeom prst="rect">
            <a:avLst/>
          </a:prstGeom>
          <a:noFill/>
          <a:ln>
            <a:noFill/>
          </a:ln>
        </p:spPr>
      </p:pic>
      <p:sp>
        <p:nvSpPr>
          <p:cNvPr id="387" name="Google Shape;387;p30"/>
          <p:cNvSpPr txBox="1"/>
          <p:nvPr/>
        </p:nvSpPr>
        <p:spPr>
          <a:xfrm>
            <a:off x="5597944" y="6339918"/>
            <a:ext cx="2725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Instance segmentation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1"/>
          <p:cNvSpPr txBox="1">
            <a:spLocks noGrp="1"/>
          </p:cNvSpPr>
          <p:nvPr>
            <p:ph type="title"/>
          </p:nvPr>
        </p:nvSpPr>
        <p:spPr>
          <a:xfrm>
            <a:off x="511029" y="-15448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Computer vision applications II</a:t>
            </a:r>
            <a:endParaRPr/>
          </a:p>
        </p:txBody>
      </p:sp>
      <p:grpSp>
        <p:nvGrpSpPr>
          <p:cNvPr id="393" name="Google Shape;393;p31"/>
          <p:cNvGrpSpPr/>
          <p:nvPr/>
        </p:nvGrpSpPr>
        <p:grpSpPr>
          <a:xfrm>
            <a:off x="929618" y="2135529"/>
            <a:ext cx="10553746" cy="3370218"/>
            <a:chOff x="194971" y="931960"/>
            <a:chExt cx="10553746" cy="3370218"/>
          </a:xfrm>
        </p:grpSpPr>
        <p:grpSp>
          <p:nvGrpSpPr>
            <p:cNvPr id="394" name="Google Shape;394;p31"/>
            <p:cNvGrpSpPr/>
            <p:nvPr/>
          </p:nvGrpSpPr>
          <p:grpSpPr>
            <a:xfrm>
              <a:off x="194971" y="931960"/>
              <a:ext cx="2992846" cy="3306666"/>
              <a:chOff x="6640820" y="1476773"/>
              <a:chExt cx="3214212" cy="4187502"/>
            </a:xfrm>
          </p:grpSpPr>
          <p:pic>
            <p:nvPicPr>
              <p:cNvPr id="395" name="Google Shape;395;p31" descr="Result examples without errors"/>
              <p:cNvPicPr preferRelativeResize="0"/>
              <p:nvPr/>
            </p:nvPicPr>
            <p:blipFill rotWithShape="1">
              <a:blip r:embed="rId3">
                <a:alphaModFix/>
              </a:blip>
              <a:srcRect/>
              <a:stretch/>
            </p:blipFill>
            <p:spPr>
              <a:xfrm>
                <a:off x="6640820" y="1476773"/>
                <a:ext cx="3214212" cy="3612825"/>
              </a:xfrm>
              <a:prstGeom prst="rect">
                <a:avLst/>
              </a:prstGeom>
              <a:noFill/>
              <a:ln>
                <a:noFill/>
              </a:ln>
            </p:spPr>
          </p:pic>
          <p:sp>
            <p:nvSpPr>
              <p:cNvPr id="396" name="Google Shape;396;p31"/>
              <p:cNvSpPr txBox="1"/>
              <p:nvPr/>
            </p:nvSpPr>
            <p:spPr>
              <a:xfrm>
                <a:off x="6989541" y="5196560"/>
                <a:ext cx="2063646" cy="4677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Image captioning</a:t>
                </a:r>
                <a:endParaRPr/>
              </a:p>
            </p:txBody>
          </p:sp>
        </p:grpSp>
        <p:grpSp>
          <p:nvGrpSpPr>
            <p:cNvPr id="397" name="Google Shape;397;p31"/>
            <p:cNvGrpSpPr/>
            <p:nvPr/>
          </p:nvGrpSpPr>
          <p:grpSpPr>
            <a:xfrm>
              <a:off x="3503875" y="931960"/>
              <a:ext cx="2992846" cy="3370218"/>
              <a:chOff x="4713638" y="1521029"/>
              <a:chExt cx="3441324" cy="3917718"/>
            </a:xfrm>
          </p:grpSpPr>
          <p:pic>
            <p:nvPicPr>
              <p:cNvPr id="398" name="Google Shape;398;p31" descr="Style Transfer | Papers With Code"/>
              <p:cNvPicPr preferRelativeResize="0"/>
              <p:nvPr/>
            </p:nvPicPr>
            <p:blipFill rotWithShape="1">
              <a:blip r:embed="rId4">
                <a:alphaModFix/>
              </a:blip>
              <a:srcRect/>
              <a:stretch/>
            </p:blipFill>
            <p:spPr>
              <a:xfrm>
                <a:off x="4713638" y="1521029"/>
                <a:ext cx="3441324" cy="3441324"/>
              </a:xfrm>
              <a:prstGeom prst="rect">
                <a:avLst/>
              </a:prstGeom>
              <a:noFill/>
              <a:ln>
                <a:noFill/>
              </a:ln>
            </p:spPr>
          </p:pic>
          <p:sp>
            <p:nvSpPr>
              <p:cNvPr id="399" name="Google Shape;399;p31"/>
              <p:cNvSpPr txBox="1"/>
              <p:nvPr/>
            </p:nvSpPr>
            <p:spPr>
              <a:xfrm>
                <a:off x="5692518" y="5069415"/>
                <a:ext cx="18193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Style transfer</a:t>
                </a:r>
                <a:endParaRPr/>
              </a:p>
            </p:txBody>
          </p:sp>
        </p:grpSp>
        <p:grpSp>
          <p:nvGrpSpPr>
            <p:cNvPr id="400" name="Google Shape;400;p31"/>
            <p:cNvGrpSpPr/>
            <p:nvPr/>
          </p:nvGrpSpPr>
          <p:grpSpPr>
            <a:xfrm>
              <a:off x="7029204" y="1240585"/>
              <a:ext cx="3719513" cy="2343150"/>
              <a:chOff x="2382081" y="5124450"/>
              <a:chExt cx="3719513" cy="2343150"/>
            </a:xfrm>
          </p:grpSpPr>
          <p:pic>
            <p:nvPicPr>
              <p:cNvPr id="401" name="Google Shape;401;p31" descr="Great Benefits of Sport"/>
              <p:cNvPicPr preferRelativeResize="0"/>
              <p:nvPr/>
            </p:nvPicPr>
            <p:blipFill rotWithShape="1">
              <a:blip r:embed="rId5">
                <a:alphaModFix/>
              </a:blip>
              <a:srcRect/>
              <a:stretch/>
            </p:blipFill>
            <p:spPr>
              <a:xfrm>
                <a:off x="2382081" y="5124450"/>
                <a:ext cx="3109913" cy="1733550"/>
              </a:xfrm>
              <a:prstGeom prst="rect">
                <a:avLst/>
              </a:prstGeom>
              <a:noFill/>
              <a:ln>
                <a:noFill/>
              </a:ln>
            </p:spPr>
          </p:pic>
          <p:pic>
            <p:nvPicPr>
              <p:cNvPr id="402" name="Google Shape;402;p31" descr="Great Benefits of Sport"/>
              <p:cNvPicPr preferRelativeResize="0"/>
              <p:nvPr/>
            </p:nvPicPr>
            <p:blipFill rotWithShape="1">
              <a:blip r:embed="rId5">
                <a:alphaModFix/>
              </a:blip>
              <a:srcRect/>
              <a:stretch/>
            </p:blipFill>
            <p:spPr>
              <a:xfrm>
                <a:off x="2534481" y="5276850"/>
                <a:ext cx="3109913" cy="1733550"/>
              </a:xfrm>
              <a:prstGeom prst="rect">
                <a:avLst/>
              </a:prstGeom>
              <a:noFill/>
              <a:ln>
                <a:noFill/>
              </a:ln>
            </p:spPr>
          </p:pic>
          <p:pic>
            <p:nvPicPr>
              <p:cNvPr id="403" name="Google Shape;403;p31" descr="Great Benefits of Sport"/>
              <p:cNvPicPr preferRelativeResize="0"/>
              <p:nvPr/>
            </p:nvPicPr>
            <p:blipFill rotWithShape="1">
              <a:blip r:embed="rId5">
                <a:alphaModFix/>
              </a:blip>
              <a:srcRect/>
              <a:stretch/>
            </p:blipFill>
            <p:spPr>
              <a:xfrm>
                <a:off x="2686881" y="5429250"/>
                <a:ext cx="3109913" cy="1733550"/>
              </a:xfrm>
              <a:prstGeom prst="rect">
                <a:avLst/>
              </a:prstGeom>
              <a:noFill/>
              <a:ln>
                <a:noFill/>
              </a:ln>
            </p:spPr>
          </p:pic>
          <p:pic>
            <p:nvPicPr>
              <p:cNvPr id="404" name="Google Shape;404;p31" descr="Great Benefits of Sport"/>
              <p:cNvPicPr preferRelativeResize="0"/>
              <p:nvPr/>
            </p:nvPicPr>
            <p:blipFill rotWithShape="1">
              <a:blip r:embed="rId5">
                <a:alphaModFix/>
              </a:blip>
              <a:srcRect/>
              <a:stretch/>
            </p:blipFill>
            <p:spPr>
              <a:xfrm>
                <a:off x="2839281" y="5581650"/>
                <a:ext cx="3109913" cy="1733550"/>
              </a:xfrm>
              <a:prstGeom prst="rect">
                <a:avLst/>
              </a:prstGeom>
              <a:noFill/>
              <a:ln>
                <a:noFill/>
              </a:ln>
            </p:spPr>
          </p:pic>
          <p:pic>
            <p:nvPicPr>
              <p:cNvPr id="405" name="Google Shape;405;p31" descr="Great Benefits of Sport"/>
              <p:cNvPicPr preferRelativeResize="0"/>
              <p:nvPr/>
            </p:nvPicPr>
            <p:blipFill rotWithShape="1">
              <a:blip r:embed="rId5">
                <a:alphaModFix/>
              </a:blip>
              <a:srcRect/>
              <a:stretch/>
            </p:blipFill>
            <p:spPr>
              <a:xfrm>
                <a:off x="2991681" y="5734050"/>
                <a:ext cx="3109913" cy="1733550"/>
              </a:xfrm>
              <a:prstGeom prst="rect">
                <a:avLst/>
              </a:prstGeom>
              <a:noFill/>
              <a:ln>
                <a:noFill/>
              </a:ln>
            </p:spPr>
          </p:pic>
        </p:grpSp>
        <p:sp>
          <p:nvSpPr>
            <p:cNvPr id="406" name="Google Shape;406;p31"/>
            <p:cNvSpPr txBox="1"/>
            <p:nvPr/>
          </p:nvSpPr>
          <p:spPr>
            <a:xfrm>
              <a:off x="7851405" y="3869294"/>
              <a:ext cx="23624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Action recognition</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838200" y="2220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Computer vision – multidisciplinary subject</a:t>
            </a:r>
            <a:endParaRPr/>
          </a:p>
        </p:txBody>
      </p:sp>
      <p:sp>
        <p:nvSpPr>
          <p:cNvPr id="99" name="Google Shape;99;p3"/>
          <p:cNvSpPr/>
          <p:nvPr/>
        </p:nvSpPr>
        <p:spPr>
          <a:xfrm>
            <a:off x="265044" y="6488466"/>
            <a:ext cx="893461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u="sng">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http://vision.stanford.edu/teaching/cs131_fall1718/files/cs131-class-notes.pdf</a:t>
            </a:r>
            <a:r>
              <a:rPr lang="en-GB" sz="1200">
                <a:solidFill>
                  <a:schemeClr val="dk1"/>
                </a:solidFill>
                <a:latin typeface="Calibri"/>
                <a:ea typeface="Calibri"/>
                <a:cs typeface="Calibri"/>
                <a:sym typeface="Calibri"/>
              </a:rPr>
              <a:t> </a:t>
            </a:r>
            <a:endParaRPr/>
          </a:p>
        </p:txBody>
      </p:sp>
      <p:sp>
        <p:nvSpPr>
          <p:cNvPr id="100" name="Google Shape;100;p3" descr="Computer Vision:Foundations and Applicati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1" name="Google Shape;101;p3"/>
          <p:cNvPicPr preferRelativeResize="0"/>
          <p:nvPr/>
        </p:nvPicPr>
        <p:blipFill rotWithShape="1">
          <a:blip r:embed="rId4">
            <a:alphaModFix/>
          </a:blip>
          <a:srcRect/>
          <a:stretch/>
        </p:blipFill>
        <p:spPr>
          <a:xfrm>
            <a:off x="516034" y="1344966"/>
            <a:ext cx="11249025"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85D419-9BA0-4D76-A4A9-5A6BB1A6EFC6}"/>
              </a:ext>
            </a:extLst>
          </p:cNvPr>
          <p:cNvSpPr>
            <a:spLocks noGrp="1"/>
          </p:cNvSpPr>
          <p:nvPr>
            <p:ph type="title"/>
          </p:nvPr>
        </p:nvSpPr>
        <p:spPr/>
        <p:txBody>
          <a:bodyPr/>
          <a:lstStyle/>
          <a:p>
            <a:r>
              <a:rPr lang="en-GB" dirty="0"/>
              <a:t>Computer vision applications III</a:t>
            </a:r>
          </a:p>
        </p:txBody>
      </p:sp>
      <p:grpSp>
        <p:nvGrpSpPr>
          <p:cNvPr id="8" name="Group 7">
            <a:extLst>
              <a:ext uri="{FF2B5EF4-FFF2-40B4-BE49-F238E27FC236}">
                <a16:creationId xmlns:a16="http://schemas.microsoft.com/office/drawing/2014/main" xmlns="" id="{76289FBF-7DD7-45AD-9140-90D54BAD02A5}"/>
              </a:ext>
            </a:extLst>
          </p:cNvPr>
          <p:cNvGrpSpPr/>
          <p:nvPr/>
        </p:nvGrpSpPr>
        <p:grpSpPr>
          <a:xfrm>
            <a:off x="200872" y="2043487"/>
            <a:ext cx="4727147" cy="3205620"/>
            <a:chOff x="378509" y="1628370"/>
            <a:chExt cx="4727147" cy="3205620"/>
          </a:xfrm>
        </p:grpSpPr>
        <p:pic>
          <p:nvPicPr>
            <p:cNvPr id="5" name="Picture 2" descr="This Person Does Not Exist">
              <a:extLst>
                <a:ext uri="{FF2B5EF4-FFF2-40B4-BE49-F238E27FC236}">
                  <a16:creationId xmlns:a16="http://schemas.microsoft.com/office/drawing/2014/main" xmlns="" id="{32F1DD1C-65C8-4DA7-AFFB-2775C4820B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509" y="1628370"/>
              <a:ext cx="4727147" cy="28362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C9B36226-5609-4382-B435-33603ED00282}"/>
                </a:ext>
              </a:extLst>
            </p:cNvPr>
            <p:cNvSpPr txBox="1"/>
            <p:nvPr/>
          </p:nvSpPr>
          <p:spPr>
            <a:xfrm>
              <a:off x="1650404" y="4464658"/>
              <a:ext cx="1837879" cy="369332"/>
            </a:xfrm>
            <a:prstGeom prst="rect">
              <a:avLst/>
            </a:prstGeom>
            <a:noFill/>
          </p:spPr>
          <p:txBody>
            <a:bodyPr wrap="square" rtlCol="0">
              <a:spAutoFit/>
            </a:bodyPr>
            <a:lstStyle/>
            <a:p>
              <a:r>
                <a:rPr lang="en-GB" b="1" dirty="0"/>
                <a:t>Image generation </a:t>
              </a:r>
            </a:p>
          </p:txBody>
        </p:sp>
      </p:grpSp>
      <p:sp>
        <p:nvSpPr>
          <p:cNvPr id="10" name="TextBox 9">
            <a:extLst>
              <a:ext uri="{FF2B5EF4-FFF2-40B4-BE49-F238E27FC236}">
                <a16:creationId xmlns:a16="http://schemas.microsoft.com/office/drawing/2014/main" xmlns="" id="{0B866B44-CAF2-4E6C-9934-079ED33307F7}"/>
              </a:ext>
            </a:extLst>
          </p:cNvPr>
          <p:cNvSpPr txBox="1"/>
          <p:nvPr/>
        </p:nvSpPr>
        <p:spPr>
          <a:xfrm>
            <a:off x="535552" y="5417858"/>
            <a:ext cx="3712308" cy="369332"/>
          </a:xfrm>
          <a:prstGeom prst="rect">
            <a:avLst/>
          </a:prstGeom>
          <a:noFill/>
        </p:spPr>
        <p:txBody>
          <a:bodyPr wrap="square">
            <a:spAutoFit/>
          </a:bodyPr>
          <a:lstStyle/>
          <a:p>
            <a:r>
              <a:rPr lang="en-GB" dirty="0">
                <a:hlinkClick r:id="rId3"/>
              </a:rPr>
              <a:t>https://thispersondoesnotexist.com/</a:t>
            </a:r>
            <a:r>
              <a:rPr lang="en-GB" dirty="0"/>
              <a:t> </a:t>
            </a:r>
          </a:p>
        </p:txBody>
      </p:sp>
      <p:sp>
        <p:nvSpPr>
          <p:cNvPr id="12" name="TextBox 11">
            <a:extLst>
              <a:ext uri="{FF2B5EF4-FFF2-40B4-BE49-F238E27FC236}">
                <a16:creationId xmlns:a16="http://schemas.microsoft.com/office/drawing/2014/main" xmlns="" id="{0568BD80-BB09-4D5F-8B4F-CA53A28F74D2}"/>
              </a:ext>
            </a:extLst>
          </p:cNvPr>
          <p:cNvSpPr txBox="1"/>
          <p:nvPr/>
        </p:nvSpPr>
        <p:spPr>
          <a:xfrm>
            <a:off x="595173" y="6221682"/>
            <a:ext cx="8455041" cy="369332"/>
          </a:xfrm>
          <a:prstGeom prst="rect">
            <a:avLst/>
          </a:prstGeom>
          <a:noFill/>
        </p:spPr>
        <p:txBody>
          <a:bodyPr wrap="square">
            <a:spAutoFit/>
          </a:bodyPr>
          <a:lstStyle/>
          <a:p>
            <a:r>
              <a:rPr lang="en-GB" dirty="0">
                <a:hlinkClick r:id="rId4"/>
              </a:rPr>
              <a:t>https://edition.cnn.com/2020/02/28/tech/fake-twitter-candidate-2020/index.html</a:t>
            </a:r>
            <a:r>
              <a:rPr lang="en-GB" dirty="0"/>
              <a:t> </a:t>
            </a:r>
          </a:p>
        </p:txBody>
      </p:sp>
      <p:pic>
        <p:nvPicPr>
          <p:cNvPr id="1028" name="Picture 4">
            <a:extLst>
              <a:ext uri="{FF2B5EF4-FFF2-40B4-BE49-F238E27FC236}">
                <a16:creationId xmlns:a16="http://schemas.microsoft.com/office/drawing/2014/main" xmlns="" id="{072354F1-517A-46DC-AD92-CF8358A543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7126" y="1891886"/>
            <a:ext cx="3172555" cy="31725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657108" y="6221682"/>
            <a:ext cx="2791149" cy="307777"/>
          </a:xfrm>
          <a:prstGeom prst="rect">
            <a:avLst/>
          </a:prstGeom>
        </p:spPr>
        <p:txBody>
          <a:bodyPr wrap="none">
            <a:spAutoFit/>
          </a:bodyPr>
          <a:lstStyle/>
          <a:p>
            <a:r>
              <a:rPr lang="en-GB" dirty="0">
                <a:hlinkClick r:id="rId6"/>
              </a:rPr>
              <a:t>https://thesecatsdonotexist.com</a:t>
            </a:r>
            <a:r>
              <a:rPr lang="en-GB" dirty="0" smtClean="0">
                <a:hlinkClick r:id="rId6"/>
              </a:rPr>
              <a:t>/</a:t>
            </a:r>
            <a:r>
              <a:rPr lang="en-GB" dirty="0" smtClean="0"/>
              <a:t> </a:t>
            </a:r>
            <a:endParaRPr lang="en-GB" dirty="0"/>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7108" y="2987261"/>
            <a:ext cx="3201402" cy="3119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660" y="610244"/>
            <a:ext cx="22288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56805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vision applications </a:t>
            </a:r>
            <a:r>
              <a:rPr lang="en-GB" dirty="0" smtClean="0"/>
              <a:t>IV</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003" y="2344773"/>
            <a:ext cx="5184252" cy="1481215"/>
          </a:xfrm>
        </p:spPr>
      </p:pic>
      <p:sp>
        <p:nvSpPr>
          <p:cNvPr id="5" name="TextBox 4"/>
          <p:cNvSpPr txBox="1"/>
          <p:nvPr/>
        </p:nvSpPr>
        <p:spPr>
          <a:xfrm>
            <a:off x="2051436" y="3927945"/>
            <a:ext cx="1822165" cy="369332"/>
          </a:xfrm>
          <a:prstGeom prst="rect">
            <a:avLst/>
          </a:prstGeom>
          <a:noFill/>
        </p:spPr>
        <p:txBody>
          <a:bodyPr wrap="none" rtlCol="0">
            <a:spAutoFit/>
          </a:bodyPr>
          <a:lstStyle/>
          <a:p>
            <a:r>
              <a:rPr lang="en-GB" dirty="0" smtClean="0"/>
              <a:t>Image translation</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2692" y="2899245"/>
            <a:ext cx="3657600" cy="2057400"/>
          </a:xfrm>
          <a:prstGeom prst="rect">
            <a:avLst/>
          </a:prstGeom>
        </p:spPr>
      </p:pic>
      <p:sp>
        <p:nvSpPr>
          <p:cNvPr id="7" name="TextBox 6"/>
          <p:cNvSpPr txBox="1"/>
          <p:nvPr/>
        </p:nvSpPr>
        <p:spPr>
          <a:xfrm>
            <a:off x="7832034" y="5285831"/>
            <a:ext cx="2091855" cy="369332"/>
          </a:xfrm>
          <a:prstGeom prst="rect">
            <a:avLst/>
          </a:prstGeom>
          <a:noFill/>
        </p:spPr>
        <p:txBody>
          <a:bodyPr wrap="none" rtlCol="0">
            <a:spAutoFit/>
          </a:bodyPr>
          <a:lstStyle/>
          <a:p>
            <a:r>
              <a:rPr lang="en-GB" dirty="0" smtClean="0"/>
              <a:t>Talking head models</a:t>
            </a:r>
            <a:endParaRPr lang="en-GB" dirty="0"/>
          </a:p>
        </p:txBody>
      </p:sp>
    </p:spTree>
    <p:extLst>
      <p:ext uri="{BB962C8B-B14F-4D97-AF65-F5344CB8AC3E}">
        <p14:creationId xmlns:p14="http://schemas.microsoft.com/office/powerpoint/2010/main" val="170508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Computer vision applications V</a:t>
            </a:r>
            <a:endParaRPr/>
          </a:p>
        </p:txBody>
      </p:sp>
      <p:pic>
        <p:nvPicPr>
          <p:cNvPr id="434" name="Google Shape;434;p34"/>
          <p:cNvPicPr preferRelativeResize="0"/>
          <p:nvPr/>
        </p:nvPicPr>
        <p:blipFill rotWithShape="1">
          <a:blip r:embed="rId3">
            <a:alphaModFix/>
          </a:blip>
          <a:srcRect/>
          <a:stretch/>
        </p:blipFill>
        <p:spPr>
          <a:xfrm>
            <a:off x="884853" y="2225052"/>
            <a:ext cx="2327494" cy="2324318"/>
          </a:xfrm>
          <a:prstGeom prst="rect">
            <a:avLst/>
          </a:prstGeom>
          <a:noFill/>
          <a:ln>
            <a:noFill/>
          </a:ln>
        </p:spPr>
      </p:pic>
      <p:sp>
        <p:nvSpPr>
          <p:cNvPr id="435" name="Google Shape;435;p34"/>
          <p:cNvSpPr txBox="1"/>
          <p:nvPr/>
        </p:nvSpPr>
        <p:spPr>
          <a:xfrm>
            <a:off x="570806" y="4734789"/>
            <a:ext cx="295558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An astronaut riding a horse in a photorealistic style </a:t>
            </a:r>
            <a:endParaRPr/>
          </a:p>
        </p:txBody>
      </p:sp>
      <p:pic>
        <p:nvPicPr>
          <p:cNvPr id="436" name="Google Shape;436;p34"/>
          <p:cNvPicPr preferRelativeResize="0"/>
          <p:nvPr/>
        </p:nvPicPr>
        <p:blipFill rotWithShape="1">
          <a:blip r:embed="rId4">
            <a:alphaModFix/>
          </a:blip>
          <a:srcRect/>
          <a:stretch/>
        </p:blipFill>
        <p:spPr>
          <a:xfrm>
            <a:off x="4683966" y="2164403"/>
            <a:ext cx="2276520" cy="2322576"/>
          </a:xfrm>
          <a:prstGeom prst="rect">
            <a:avLst/>
          </a:prstGeom>
          <a:noFill/>
          <a:ln>
            <a:noFill/>
          </a:ln>
        </p:spPr>
      </p:pic>
      <p:sp>
        <p:nvSpPr>
          <p:cNvPr id="437" name="Google Shape;437;p34"/>
          <p:cNvSpPr txBox="1"/>
          <p:nvPr/>
        </p:nvSpPr>
        <p:spPr>
          <a:xfrm>
            <a:off x="4344432" y="4734788"/>
            <a:ext cx="295558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0" i="0">
                <a:solidFill>
                  <a:schemeClr val="dk1"/>
                </a:solidFill>
                <a:latin typeface="Arial"/>
                <a:ea typeface="Arial"/>
                <a:cs typeface="Arial"/>
                <a:sym typeface="Arial"/>
              </a:rPr>
              <a:t>A painting of a fox sitting</a:t>
            </a:r>
            <a:r>
              <a:rPr lang="en-GB" sz="1800">
                <a:solidFill>
                  <a:schemeClr val="dk1"/>
                </a:solidFill>
                <a:latin typeface="Calibri"/>
                <a:ea typeface="Calibri"/>
                <a:cs typeface="Calibri"/>
                <a:sym typeface="Calibri"/>
              </a:rPr>
              <a:t/>
            </a:r>
            <a:br>
              <a:rPr lang="en-GB" sz="1800">
                <a:solidFill>
                  <a:schemeClr val="dk1"/>
                </a:solidFill>
                <a:latin typeface="Calibri"/>
                <a:ea typeface="Calibri"/>
                <a:cs typeface="Calibri"/>
                <a:sym typeface="Calibri"/>
              </a:rPr>
            </a:br>
            <a:r>
              <a:rPr lang="en-GB" sz="1800" b="0" i="0">
                <a:solidFill>
                  <a:schemeClr val="dk1"/>
                </a:solidFill>
                <a:latin typeface="Arial"/>
                <a:ea typeface="Arial"/>
                <a:cs typeface="Arial"/>
                <a:sym typeface="Arial"/>
              </a:rPr>
              <a:t>in a field at sunrise in the</a:t>
            </a:r>
            <a:r>
              <a:rPr lang="en-GB" sz="1800">
                <a:solidFill>
                  <a:schemeClr val="dk1"/>
                </a:solidFill>
                <a:latin typeface="Calibri"/>
                <a:ea typeface="Calibri"/>
                <a:cs typeface="Calibri"/>
                <a:sym typeface="Calibri"/>
              </a:rPr>
              <a:t/>
            </a:r>
            <a:br>
              <a:rPr lang="en-GB" sz="1800">
                <a:solidFill>
                  <a:schemeClr val="dk1"/>
                </a:solidFill>
                <a:latin typeface="Calibri"/>
                <a:ea typeface="Calibri"/>
                <a:cs typeface="Calibri"/>
                <a:sym typeface="Calibri"/>
              </a:rPr>
            </a:br>
            <a:r>
              <a:rPr lang="en-GB" sz="1800" b="0" i="0">
                <a:solidFill>
                  <a:schemeClr val="dk1"/>
                </a:solidFill>
                <a:latin typeface="Arial"/>
                <a:ea typeface="Arial"/>
                <a:cs typeface="Arial"/>
                <a:sym typeface="Arial"/>
              </a:rPr>
              <a:t>style of Claude Monet</a:t>
            </a:r>
            <a:endParaRPr sz="1800">
              <a:solidFill>
                <a:schemeClr val="dk1"/>
              </a:solidFill>
              <a:latin typeface="Calibri"/>
              <a:ea typeface="Calibri"/>
              <a:cs typeface="Calibri"/>
              <a:sym typeface="Calibri"/>
            </a:endParaRPr>
          </a:p>
        </p:txBody>
      </p:sp>
      <p:pic>
        <p:nvPicPr>
          <p:cNvPr id="438" name="Google Shape;438;p34"/>
          <p:cNvPicPr preferRelativeResize="0"/>
          <p:nvPr/>
        </p:nvPicPr>
        <p:blipFill rotWithShape="1">
          <a:blip r:embed="rId5">
            <a:alphaModFix/>
          </a:blip>
          <a:srcRect/>
          <a:stretch/>
        </p:blipFill>
        <p:spPr>
          <a:xfrm>
            <a:off x="8758915" y="2155271"/>
            <a:ext cx="2305523" cy="2322576"/>
          </a:xfrm>
          <a:prstGeom prst="rect">
            <a:avLst/>
          </a:prstGeom>
          <a:noFill/>
          <a:ln>
            <a:noFill/>
          </a:ln>
        </p:spPr>
      </p:pic>
      <p:sp>
        <p:nvSpPr>
          <p:cNvPr id="439" name="Google Shape;439;p34"/>
          <p:cNvSpPr txBox="1"/>
          <p:nvPr/>
        </p:nvSpPr>
        <p:spPr>
          <a:xfrm>
            <a:off x="8639512" y="4665007"/>
            <a:ext cx="295558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0" i="0">
                <a:solidFill>
                  <a:schemeClr val="dk1"/>
                </a:solidFill>
                <a:latin typeface="Arial"/>
                <a:ea typeface="Arial"/>
                <a:cs typeface="Arial"/>
                <a:sym typeface="Arial"/>
              </a:rPr>
              <a:t>Teddy bears working on new AI research on the moon in the 1980s</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Computer vision applications VI</a:t>
            </a:r>
            <a:endParaRPr lang="en-GB" dirty="0"/>
          </a:p>
        </p:txBody>
      </p:sp>
      <p:sp>
        <p:nvSpPr>
          <p:cNvPr id="3" name="Text Placeholder 2"/>
          <p:cNvSpPr>
            <a:spLocks noGrp="1"/>
          </p:cNvSpPr>
          <p:nvPr>
            <p:ph type="body" idx="1"/>
          </p:nvPr>
        </p:nvSpPr>
        <p:spPr>
          <a:xfrm>
            <a:off x="838200" y="1490133"/>
            <a:ext cx="10515600" cy="4686830"/>
          </a:xfrm>
        </p:spPr>
        <p:txBody>
          <a:bodyPr/>
          <a:lstStyle/>
          <a:p>
            <a:r>
              <a:rPr lang="en-GB" dirty="0" smtClean="0"/>
              <a:t>Segment anything</a:t>
            </a:r>
          </a:p>
          <a:p>
            <a:pPr lvl="1"/>
            <a:r>
              <a:rPr lang="en-GB" dirty="0">
                <a:hlinkClick r:id="rId2"/>
              </a:rPr>
              <a:t>https://</a:t>
            </a:r>
            <a:r>
              <a:rPr lang="en-GB" dirty="0" smtClean="0">
                <a:hlinkClick r:id="rId2"/>
              </a:rPr>
              <a:t>segment-anything.com/demo</a:t>
            </a:r>
            <a:r>
              <a:rPr lang="en-GB" dirty="0" smtClean="0"/>
              <a:t> </a:t>
            </a:r>
          </a:p>
          <a:p>
            <a:r>
              <a:rPr lang="en-GB" dirty="0" smtClean="0"/>
              <a:t>Grounding DINO</a:t>
            </a:r>
          </a:p>
          <a:p>
            <a:endParaRPr lang="en-GB"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333" y="2976790"/>
            <a:ext cx="7427382" cy="3508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6580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5"/>
          <p:cNvSpPr txBox="1">
            <a:spLocks noGrp="1"/>
          </p:cNvSpPr>
          <p:nvPr>
            <p:ph type="title"/>
          </p:nvPr>
        </p:nvSpPr>
        <p:spPr>
          <a:xfrm>
            <a:off x="754310" y="11284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Computer vision surpassed human vision</a:t>
            </a:r>
            <a:endParaRPr/>
          </a:p>
        </p:txBody>
      </p:sp>
      <p:pic>
        <p:nvPicPr>
          <p:cNvPr id="445" name="Google Shape;445;p35" descr="Ukryty wymiar CAPTCHA | Ja, Rock!"/>
          <p:cNvPicPr preferRelativeResize="0">
            <a:picLocks noGrp="1"/>
          </p:cNvPicPr>
          <p:nvPr>
            <p:ph type="body" idx="1"/>
          </p:nvPr>
        </p:nvPicPr>
        <p:blipFill rotWithShape="1">
          <a:blip r:embed="rId3">
            <a:alphaModFix/>
          </a:blip>
          <a:srcRect/>
          <a:stretch/>
        </p:blipFill>
        <p:spPr>
          <a:xfrm>
            <a:off x="834484" y="2745550"/>
            <a:ext cx="2511676" cy="1366899"/>
          </a:xfrm>
          <a:prstGeom prst="rect">
            <a:avLst/>
          </a:prstGeom>
          <a:noFill/>
          <a:ln>
            <a:noFill/>
          </a:ln>
        </p:spPr>
      </p:pic>
      <p:sp>
        <p:nvSpPr>
          <p:cNvPr id="446" name="Google Shape;446;p35"/>
          <p:cNvSpPr txBox="1"/>
          <p:nvPr/>
        </p:nvSpPr>
        <p:spPr>
          <a:xfrm>
            <a:off x="1092814" y="4210398"/>
            <a:ext cx="20642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Captcha recognition</a:t>
            </a:r>
            <a:endParaRPr/>
          </a:p>
        </p:txBody>
      </p:sp>
      <p:grpSp>
        <p:nvGrpSpPr>
          <p:cNvPr id="447" name="Google Shape;447;p35"/>
          <p:cNvGrpSpPr/>
          <p:nvPr/>
        </p:nvGrpSpPr>
        <p:grpSpPr>
          <a:xfrm>
            <a:off x="9280733" y="2191340"/>
            <a:ext cx="1728422" cy="3094947"/>
            <a:chOff x="5231789" y="2634950"/>
            <a:chExt cx="1728422" cy="3094947"/>
          </a:xfrm>
        </p:grpSpPr>
        <p:pic>
          <p:nvPicPr>
            <p:cNvPr id="448" name="Google Shape;448;p35" descr="Face Free PNG Image | PNG Images Download | Face Free PNG Image pictures  Download | Face Free PNG Image PNG &amp; Vector Stock Images | Free png download"/>
            <p:cNvPicPr preferRelativeResize="0"/>
            <p:nvPr/>
          </p:nvPicPr>
          <p:blipFill rotWithShape="1">
            <a:blip r:embed="rId4">
              <a:alphaModFix/>
            </a:blip>
            <a:srcRect/>
            <a:stretch/>
          </p:blipFill>
          <p:spPr>
            <a:xfrm>
              <a:off x="5280426" y="2634950"/>
              <a:ext cx="1463368" cy="2531232"/>
            </a:xfrm>
            <a:prstGeom prst="rect">
              <a:avLst/>
            </a:prstGeom>
            <a:noFill/>
            <a:ln>
              <a:noFill/>
            </a:ln>
          </p:spPr>
        </p:pic>
        <p:sp>
          <p:nvSpPr>
            <p:cNvPr id="449" name="Google Shape;449;p35"/>
            <p:cNvSpPr txBox="1"/>
            <p:nvPr/>
          </p:nvSpPr>
          <p:spPr>
            <a:xfrm>
              <a:off x="5231789" y="5360565"/>
              <a:ext cx="17284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Face recognition</a:t>
              </a:r>
              <a:endParaRPr/>
            </a:p>
          </p:txBody>
        </p:sp>
      </p:grpSp>
      <p:grpSp>
        <p:nvGrpSpPr>
          <p:cNvPr id="450" name="Google Shape;450;p35"/>
          <p:cNvGrpSpPr/>
          <p:nvPr/>
        </p:nvGrpSpPr>
        <p:grpSpPr>
          <a:xfrm>
            <a:off x="4410934" y="2791610"/>
            <a:ext cx="2788888" cy="3206908"/>
            <a:chOff x="4437775" y="3429000"/>
            <a:chExt cx="2788888" cy="3206908"/>
          </a:xfrm>
        </p:grpSpPr>
        <p:pic>
          <p:nvPicPr>
            <p:cNvPr id="451" name="Google Shape;451;p35" descr="7: Examples in the ImageNet dataset. | Download Scientific Diagram"/>
            <p:cNvPicPr preferRelativeResize="0"/>
            <p:nvPr/>
          </p:nvPicPr>
          <p:blipFill rotWithShape="1">
            <a:blip r:embed="rId5">
              <a:alphaModFix/>
            </a:blip>
            <a:srcRect/>
            <a:stretch/>
          </p:blipFill>
          <p:spPr>
            <a:xfrm>
              <a:off x="4437775" y="3429000"/>
              <a:ext cx="2788888" cy="2722096"/>
            </a:xfrm>
            <a:prstGeom prst="rect">
              <a:avLst/>
            </a:prstGeom>
            <a:noFill/>
            <a:ln>
              <a:noFill/>
            </a:ln>
          </p:spPr>
        </p:pic>
        <p:sp>
          <p:nvSpPr>
            <p:cNvPr id="452" name="Google Shape;452;p35"/>
            <p:cNvSpPr txBox="1"/>
            <p:nvPr/>
          </p:nvSpPr>
          <p:spPr>
            <a:xfrm>
              <a:off x="4870321" y="6266576"/>
              <a:ext cx="19237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Object recognition</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pSp>
        <p:nvGrpSpPr>
          <p:cNvPr id="457" name="Google Shape;457;p36"/>
          <p:cNvGrpSpPr/>
          <p:nvPr/>
        </p:nvGrpSpPr>
        <p:grpSpPr>
          <a:xfrm>
            <a:off x="9451597" y="485439"/>
            <a:ext cx="1905000" cy="2450924"/>
            <a:chOff x="9451597" y="485439"/>
            <a:chExt cx="1905000" cy="2450924"/>
          </a:xfrm>
        </p:grpSpPr>
        <p:pic>
          <p:nvPicPr>
            <p:cNvPr id="458" name="Google Shape;458;p36" descr="Andrej Karpathy Academic Website"/>
            <p:cNvPicPr preferRelativeResize="0"/>
            <p:nvPr/>
          </p:nvPicPr>
          <p:blipFill rotWithShape="1">
            <a:blip r:embed="rId3">
              <a:alphaModFix/>
            </a:blip>
            <a:srcRect/>
            <a:stretch/>
          </p:blipFill>
          <p:spPr>
            <a:xfrm>
              <a:off x="9451597" y="485439"/>
              <a:ext cx="1905000" cy="1905000"/>
            </a:xfrm>
            <a:prstGeom prst="rect">
              <a:avLst/>
            </a:prstGeom>
            <a:noFill/>
            <a:ln>
              <a:noFill/>
            </a:ln>
          </p:spPr>
        </p:pic>
        <p:sp>
          <p:nvSpPr>
            <p:cNvPr id="459" name="Google Shape;459;p36"/>
            <p:cNvSpPr txBox="1"/>
            <p:nvPr/>
          </p:nvSpPr>
          <p:spPr>
            <a:xfrm>
              <a:off x="9555371" y="2567031"/>
              <a:ext cx="16974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Andrej Karpathy</a:t>
              </a:r>
              <a:endParaRPr sz="1800">
                <a:solidFill>
                  <a:schemeClr val="dk1"/>
                </a:solidFill>
                <a:latin typeface="Calibri"/>
                <a:ea typeface="Calibri"/>
                <a:cs typeface="Calibri"/>
                <a:sym typeface="Calibri"/>
              </a:endParaRPr>
            </a:p>
          </p:txBody>
        </p:sp>
      </p:grpSp>
      <p:sp>
        <p:nvSpPr>
          <p:cNvPr id="460" name="Google Shape;460;p36"/>
          <p:cNvSpPr txBox="1"/>
          <p:nvPr/>
        </p:nvSpPr>
        <p:spPr>
          <a:xfrm>
            <a:off x="1157681" y="206369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36"/>
          <p:cNvSpPr txBox="1"/>
          <p:nvPr/>
        </p:nvSpPr>
        <p:spPr>
          <a:xfrm>
            <a:off x="1157681" y="2136048"/>
            <a:ext cx="7345384"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i="1">
                <a:solidFill>
                  <a:schemeClr val="dk1"/>
                </a:solidFill>
                <a:latin typeface="Calibri"/>
                <a:ea typeface="Calibri"/>
                <a:cs typeface="Calibri"/>
                <a:sym typeface="Calibri"/>
              </a:rPr>
              <a:t>“We should all be playing games and let AI do all the work, instead AI plays games and we do all the work”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7"/>
          <p:cNvSpPr txBox="1">
            <a:spLocks noGrp="1"/>
          </p:cNvSpPr>
          <p:nvPr>
            <p:ph type="title"/>
          </p:nvPr>
        </p:nvSpPr>
        <p:spPr>
          <a:xfrm>
            <a:off x="838200" y="7989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Computer vision vs. human vision</a:t>
            </a:r>
            <a:endParaRPr/>
          </a:p>
        </p:txBody>
      </p:sp>
      <p:pic>
        <p:nvPicPr>
          <p:cNvPr id="467" name="Google Shape;467;p37"/>
          <p:cNvPicPr preferRelativeResize="0"/>
          <p:nvPr/>
        </p:nvPicPr>
        <p:blipFill rotWithShape="1">
          <a:blip r:embed="rId3">
            <a:alphaModFix/>
          </a:blip>
          <a:srcRect/>
          <a:stretch/>
        </p:blipFill>
        <p:spPr>
          <a:xfrm>
            <a:off x="1964184" y="1265135"/>
            <a:ext cx="7502160" cy="5001440"/>
          </a:xfrm>
          <a:prstGeom prst="rect">
            <a:avLst/>
          </a:prstGeom>
          <a:noFill/>
          <a:ln>
            <a:noFill/>
          </a:ln>
        </p:spPr>
      </p:pic>
      <p:sp>
        <p:nvSpPr>
          <p:cNvPr id="468" name="Google Shape;468;p37"/>
          <p:cNvSpPr txBox="1"/>
          <p:nvPr/>
        </p:nvSpPr>
        <p:spPr>
          <a:xfrm>
            <a:off x="1964184" y="6384021"/>
            <a:ext cx="767120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Example from Andrej Karpathy’s blog: </a:t>
            </a:r>
            <a:r>
              <a:rPr lang="en-GB" sz="1400" u="sng">
                <a:solidFill>
                  <a:schemeClr val="dk1"/>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http://karpathy.github.io/2012/10/22/state-of-computer-vision/</a:t>
            </a:r>
            <a:r>
              <a:rPr lang="en-GB" sz="1400">
                <a:solidFill>
                  <a:schemeClr val="dk1"/>
                </a:solidFill>
                <a:latin typeface="Calibri"/>
                <a:ea typeface="Calibri"/>
                <a:cs typeface="Calibri"/>
                <a:sym typeface="Calibri"/>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7"/>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smtClean="0"/>
              <a:t>Dataset &amp; model zoos</a:t>
            </a:r>
            <a:endParaRPr dirty="0"/>
          </a:p>
        </p:txBody>
      </p:sp>
      <p:sp>
        <p:nvSpPr>
          <p:cNvPr id="346" name="Google Shape;346;p27"/>
          <p:cNvSpPr/>
          <p:nvPr/>
        </p:nvSpPr>
        <p:spPr>
          <a:xfrm>
            <a:off x="0" y="0"/>
            <a:ext cx="671119" cy="1879134"/>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dirty="0" smtClean="0">
                <a:solidFill>
                  <a:schemeClr val="lt1"/>
                </a:solidFill>
                <a:latin typeface="Calibri"/>
                <a:ea typeface="Calibri"/>
                <a:cs typeface="Calibri"/>
                <a:sym typeface="Calibri"/>
              </a:rPr>
              <a:t>Now</a:t>
            </a:r>
            <a:endParaRPr dirty="0"/>
          </a:p>
        </p:txBody>
      </p:sp>
      <p:sp>
        <p:nvSpPr>
          <p:cNvPr id="347" name="Google Shape;347;p27"/>
          <p:cNvSpPr txBox="1"/>
          <p:nvPr/>
        </p:nvSpPr>
        <p:spPr>
          <a:xfrm>
            <a:off x="671117" y="1608201"/>
            <a:ext cx="10631883" cy="4524275"/>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GB" sz="2400" dirty="0" smtClean="0"/>
              <a:t>Typically you start with a model </a:t>
            </a:r>
            <a:r>
              <a:rPr lang="en-GB" sz="2400" dirty="0"/>
              <a:t>architecture that someone </a:t>
            </a:r>
            <a:r>
              <a:rPr lang="en-GB" sz="2400" dirty="0" smtClean="0"/>
              <a:t>else has published.</a:t>
            </a:r>
          </a:p>
          <a:p>
            <a:pPr marR="0" lvl="0" algn="l" rtl="0">
              <a:spcBef>
                <a:spcPts val="0"/>
              </a:spcBef>
              <a:spcAft>
                <a:spcPts val="0"/>
              </a:spcAft>
              <a:buClr>
                <a:schemeClr val="dk1"/>
              </a:buClr>
              <a:buSzPts val="1800"/>
            </a:pPr>
            <a:endParaRPr lang="en-GB" sz="2400" dirty="0"/>
          </a:p>
          <a:p>
            <a:pPr marR="0" lvl="0" algn="l" rtl="0">
              <a:spcBef>
                <a:spcPts val="0"/>
              </a:spcBef>
              <a:spcAft>
                <a:spcPts val="0"/>
              </a:spcAft>
              <a:buClr>
                <a:schemeClr val="dk1"/>
              </a:buClr>
              <a:buSzPts val="1800"/>
            </a:pPr>
            <a:r>
              <a:rPr lang="en-GB" sz="2400" dirty="0" smtClean="0"/>
              <a:t>Datasets:</a:t>
            </a:r>
          </a:p>
          <a:p>
            <a:pPr marL="285750" lvl="0" indent="-285750">
              <a:buClr>
                <a:schemeClr val="dk1"/>
              </a:buClr>
              <a:buSzPts val="1800"/>
              <a:buFontTx/>
              <a:buChar char="-"/>
            </a:pPr>
            <a:r>
              <a:rPr lang="en-GB" sz="2400" dirty="0" smtClean="0">
                <a:hlinkClick r:id="rId3"/>
              </a:rPr>
              <a:t>https</a:t>
            </a:r>
            <a:r>
              <a:rPr lang="en-GB" sz="2400" dirty="0">
                <a:hlinkClick r:id="rId3"/>
              </a:rPr>
              <a:t>://</a:t>
            </a:r>
            <a:r>
              <a:rPr lang="en-GB" sz="2400" dirty="0" smtClean="0">
                <a:hlinkClick r:id="rId3"/>
              </a:rPr>
              <a:t>huggingface.co/datasets</a:t>
            </a:r>
            <a:r>
              <a:rPr lang="en-GB" sz="2400" dirty="0" smtClean="0"/>
              <a:t>  (over 7000 datasets)</a:t>
            </a:r>
          </a:p>
          <a:p>
            <a:pPr marL="285750" lvl="0" indent="-285750">
              <a:buClr>
                <a:schemeClr val="dk1"/>
              </a:buClr>
              <a:buSzPts val="1800"/>
              <a:buFontTx/>
              <a:buChar char="-"/>
            </a:pPr>
            <a:r>
              <a:rPr lang="en-GB" sz="2400" dirty="0">
                <a:hlinkClick r:id="rId4"/>
              </a:rPr>
              <a:t>https://</a:t>
            </a:r>
            <a:r>
              <a:rPr lang="en-GB" sz="2400" dirty="0" smtClean="0">
                <a:hlinkClick r:id="rId4"/>
              </a:rPr>
              <a:t>www.kaggle.com/datasets</a:t>
            </a:r>
            <a:r>
              <a:rPr lang="en-GB" sz="2400" dirty="0" smtClean="0"/>
              <a:t> (over 200k datasets) </a:t>
            </a:r>
          </a:p>
          <a:p>
            <a:pPr marL="285750" lvl="0" indent="-285750">
              <a:buClr>
                <a:schemeClr val="dk1"/>
              </a:buClr>
              <a:buSzPts val="1800"/>
              <a:buFontTx/>
              <a:buChar char="-"/>
            </a:pPr>
            <a:endParaRPr lang="en-GB" sz="2400" dirty="0"/>
          </a:p>
          <a:p>
            <a:pPr lvl="0">
              <a:buClr>
                <a:schemeClr val="dk1"/>
              </a:buClr>
              <a:buSzPts val="1800"/>
            </a:pPr>
            <a:r>
              <a:rPr lang="en-GB" sz="2400" dirty="0" smtClean="0"/>
              <a:t>Models:</a:t>
            </a:r>
          </a:p>
          <a:p>
            <a:pPr marL="342900" lvl="0" indent="-342900">
              <a:buClr>
                <a:schemeClr val="dk1"/>
              </a:buClr>
              <a:buSzPts val="1800"/>
              <a:buFontTx/>
              <a:buChar char="-"/>
            </a:pPr>
            <a:r>
              <a:rPr lang="en-GB" sz="2400" dirty="0" smtClean="0">
                <a:hlinkClick r:id="rId5"/>
              </a:rPr>
              <a:t>https</a:t>
            </a:r>
            <a:r>
              <a:rPr lang="en-GB" sz="2400" dirty="0">
                <a:hlinkClick r:id="rId5"/>
              </a:rPr>
              <a:t>://paperswithcode.com</a:t>
            </a:r>
            <a:r>
              <a:rPr lang="en-GB" sz="2400" dirty="0" smtClean="0">
                <a:hlinkClick r:id="rId5"/>
              </a:rPr>
              <a:t>/</a:t>
            </a:r>
            <a:r>
              <a:rPr lang="en-GB" sz="2400" dirty="0" smtClean="0"/>
              <a:t> </a:t>
            </a:r>
          </a:p>
          <a:p>
            <a:pPr marL="342900" lvl="0" indent="-342900">
              <a:buClr>
                <a:schemeClr val="dk1"/>
              </a:buClr>
              <a:buSzPts val="1800"/>
              <a:buFontTx/>
              <a:buChar char="-"/>
            </a:pPr>
            <a:r>
              <a:rPr lang="en-GB" sz="2400" dirty="0">
                <a:hlinkClick r:id="rId6"/>
              </a:rPr>
              <a:t>https://</a:t>
            </a:r>
            <a:r>
              <a:rPr lang="en-GB" sz="2400" dirty="0" smtClean="0">
                <a:hlinkClick r:id="rId6"/>
              </a:rPr>
              <a:t>huggingface.co/models</a:t>
            </a:r>
            <a:r>
              <a:rPr lang="en-GB" sz="2400" dirty="0" smtClean="0"/>
              <a:t> </a:t>
            </a:r>
          </a:p>
          <a:p>
            <a:pPr marL="342900" lvl="0" indent="-342900">
              <a:buClr>
                <a:schemeClr val="dk1"/>
              </a:buClr>
              <a:buSzPts val="1800"/>
              <a:buFontTx/>
              <a:buChar char="-"/>
            </a:pPr>
            <a:r>
              <a:rPr lang="en-GB" sz="2400" dirty="0">
                <a:hlinkClick r:id="rId7"/>
              </a:rPr>
              <a:t>https://</a:t>
            </a:r>
            <a:r>
              <a:rPr lang="en-GB" sz="2400" dirty="0" smtClean="0">
                <a:hlinkClick r:id="rId7"/>
              </a:rPr>
              <a:t>pytorch.org/vision/0.8/models.html</a:t>
            </a:r>
            <a:r>
              <a:rPr lang="en-GB" sz="2400" dirty="0"/>
              <a:t> , </a:t>
            </a:r>
            <a:r>
              <a:rPr lang="en-GB" sz="2400" dirty="0">
                <a:hlinkClick r:id="rId8"/>
              </a:rPr>
              <a:t>https://</a:t>
            </a:r>
            <a:r>
              <a:rPr lang="en-GB" sz="2400" dirty="0" smtClean="0">
                <a:hlinkClick r:id="rId8"/>
              </a:rPr>
              <a:t>pytorch.org/serve/model_zoo.html</a:t>
            </a:r>
            <a:r>
              <a:rPr lang="en-GB" sz="2400" dirty="0" smtClean="0"/>
              <a:t> </a:t>
            </a:r>
            <a:endParaRPr sz="2400" dirty="0"/>
          </a:p>
        </p:txBody>
      </p:sp>
    </p:spTree>
    <p:extLst>
      <p:ext uri="{BB962C8B-B14F-4D97-AF65-F5344CB8AC3E}">
        <p14:creationId xmlns:p14="http://schemas.microsoft.com/office/powerpoint/2010/main" val="3085543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Stanford AI index </a:t>
            </a:r>
            <a:r>
              <a:rPr lang="en-GB" dirty="0" smtClean="0"/>
              <a:t>2023 </a:t>
            </a:r>
            <a:br>
              <a:rPr lang="en-GB" dirty="0" smtClean="0"/>
            </a:br>
            <a:r>
              <a:rPr lang="en-GB" dirty="0" smtClean="0"/>
              <a:t>Top 10 takeaways</a:t>
            </a:r>
            <a:endParaRPr dirty="0"/>
          </a:p>
        </p:txBody>
      </p:sp>
      <p:sp>
        <p:nvSpPr>
          <p:cNvPr id="485" name="Google Shape;485;p39"/>
          <p:cNvSpPr txBox="1">
            <a:spLocks noGrp="1"/>
          </p:cNvSpPr>
          <p:nvPr>
            <p:ph type="body" idx="1"/>
          </p:nvPr>
        </p:nvSpPr>
        <p:spPr>
          <a:xfrm>
            <a:off x="838200" y="1727199"/>
            <a:ext cx="10515600" cy="4449763"/>
          </a:xfrm>
          <a:prstGeom prst="rect">
            <a:avLst/>
          </a:prstGeom>
          <a:noFill/>
          <a:ln>
            <a:noFill/>
          </a:ln>
        </p:spPr>
        <p:txBody>
          <a:bodyPr spcFirstLastPara="1" wrap="square" lIns="91425" tIns="45700" rIns="91425" bIns="45700" anchor="t" anchorCtr="0">
            <a:normAutofit fontScale="92500"/>
          </a:bodyPr>
          <a:lstStyle/>
          <a:p>
            <a:pPr marL="692150" lvl="0" indent="-514350">
              <a:spcBef>
                <a:spcPts val="0"/>
              </a:spcBef>
              <a:buSzPts val="2800"/>
              <a:buAutoNum type="arabicPeriod"/>
            </a:pPr>
            <a:r>
              <a:rPr lang="en-GB" dirty="0" smtClean="0"/>
              <a:t>Industry </a:t>
            </a:r>
            <a:r>
              <a:rPr lang="en-GB" dirty="0"/>
              <a:t>races ahead of academia</a:t>
            </a:r>
            <a:r>
              <a:rPr lang="en-GB" dirty="0" smtClean="0"/>
              <a:t>.</a:t>
            </a:r>
            <a:br>
              <a:rPr lang="en-GB" dirty="0" smtClean="0"/>
            </a:br>
            <a:r>
              <a:rPr lang="en-GB" sz="2200" dirty="0"/>
              <a:t>- state-of-the-art AI systems increasingly requires large amounts of data, computer power, and </a:t>
            </a:r>
            <a:r>
              <a:rPr lang="en-GB" sz="2200" dirty="0" smtClean="0"/>
              <a:t>money</a:t>
            </a:r>
          </a:p>
          <a:p>
            <a:pPr marL="692150" lvl="0" indent="-514350">
              <a:spcBef>
                <a:spcPts val="0"/>
              </a:spcBef>
              <a:buSzPts val="2800"/>
              <a:buAutoNum type="arabicPeriod"/>
            </a:pPr>
            <a:r>
              <a:rPr lang="en-GB" dirty="0"/>
              <a:t>Performance saturation on traditional benchmarks. </a:t>
            </a:r>
            <a:endParaRPr lang="en-GB" dirty="0" smtClean="0"/>
          </a:p>
          <a:p>
            <a:pPr marL="692150" lvl="0" indent="-514350">
              <a:spcBef>
                <a:spcPts val="0"/>
              </a:spcBef>
              <a:buSzPts val="2800"/>
              <a:buAutoNum type="arabicPeriod"/>
            </a:pPr>
            <a:r>
              <a:rPr lang="en-GB" dirty="0"/>
              <a:t>AI is both helping and harming the environment. </a:t>
            </a:r>
            <a:endParaRPr lang="en-GB" dirty="0" smtClean="0"/>
          </a:p>
          <a:p>
            <a:pPr marL="635000" lvl="1" indent="0">
              <a:spcBef>
                <a:spcPts val="0"/>
              </a:spcBef>
              <a:buSzPts val="2800"/>
              <a:buNone/>
            </a:pPr>
            <a:r>
              <a:rPr lang="en-GB" sz="2000" dirty="0" smtClean="0"/>
              <a:t>- BLOOM’s </a:t>
            </a:r>
            <a:r>
              <a:rPr lang="en-GB" sz="2000" dirty="0"/>
              <a:t>training run emitted 25 times more carbon than a single air </a:t>
            </a:r>
            <a:r>
              <a:rPr lang="en-GB" sz="2000" dirty="0" smtClean="0"/>
              <a:t>traveller </a:t>
            </a:r>
            <a:r>
              <a:rPr lang="en-GB" sz="2000" dirty="0"/>
              <a:t>on a one-way trip from New York to San </a:t>
            </a:r>
            <a:r>
              <a:rPr lang="en-GB" sz="2000" dirty="0" smtClean="0"/>
              <a:t>Francisco</a:t>
            </a:r>
            <a:r>
              <a:rPr lang="en-GB" sz="2000" dirty="0"/>
              <a:t>, but </a:t>
            </a:r>
            <a:r>
              <a:rPr lang="en-GB" sz="2000" dirty="0" smtClean="0"/>
              <a:t>AI </a:t>
            </a:r>
            <a:r>
              <a:rPr lang="en-GB" sz="2000" dirty="0"/>
              <a:t>systems can be used to optimize energy usage</a:t>
            </a:r>
            <a:r>
              <a:rPr lang="en-GB" sz="2000" dirty="0" smtClean="0"/>
              <a:t>.</a:t>
            </a:r>
            <a:br>
              <a:rPr lang="en-GB" sz="2000" dirty="0" smtClean="0"/>
            </a:br>
            <a:endParaRPr lang="en-GB" sz="2000" dirty="0" smtClean="0"/>
          </a:p>
          <a:p>
            <a:pPr marL="692150" lvl="0" indent="-514350">
              <a:spcBef>
                <a:spcPts val="0"/>
              </a:spcBef>
              <a:buSzPts val="2800"/>
              <a:buAutoNum type="arabicPeriod"/>
            </a:pPr>
            <a:r>
              <a:rPr lang="en-GB" dirty="0"/>
              <a:t>The world’s best new scientist … AI</a:t>
            </a:r>
            <a:r>
              <a:rPr lang="en-GB" dirty="0" smtClean="0"/>
              <a:t>?</a:t>
            </a:r>
            <a:br>
              <a:rPr lang="en-GB" dirty="0" smtClean="0"/>
            </a:br>
            <a:r>
              <a:rPr lang="en-GB" sz="2000" dirty="0"/>
              <a:t>- aid hydrogen fusion, improve the efficiency of matrix manipulation, and generate new </a:t>
            </a:r>
            <a:r>
              <a:rPr lang="en-GB" sz="2000" dirty="0" smtClean="0"/>
              <a:t>antibodies </a:t>
            </a:r>
          </a:p>
          <a:p>
            <a:pPr marL="692150" lvl="0" indent="-514350">
              <a:spcBef>
                <a:spcPts val="0"/>
              </a:spcBef>
              <a:buSzPts val="2800"/>
              <a:buAutoNum type="arabicPeriod"/>
            </a:pPr>
            <a:endParaRPr lang="en-GB" dirty="0" smtClean="0"/>
          </a:p>
          <a:p>
            <a:pPr marL="692150" lvl="0" indent="-514350">
              <a:spcBef>
                <a:spcPts val="0"/>
              </a:spcBef>
              <a:buSzPts val="2800"/>
              <a:buAutoNum type="arabicPeriod"/>
            </a:pPr>
            <a:r>
              <a:rPr lang="en-GB" dirty="0"/>
              <a:t>The number of incidents concerning the misuse of AI is rapidly rising</a:t>
            </a:r>
            <a:r>
              <a:rPr lang="en-GB" dirty="0" smtClean="0"/>
              <a:t>.</a:t>
            </a:r>
          </a:p>
          <a:p>
            <a:pPr marL="177800" lvl="0" indent="0">
              <a:spcBef>
                <a:spcPts val="0"/>
              </a:spcBef>
              <a:buSzPts val="2800"/>
              <a:buNone/>
            </a:pPr>
            <a:r>
              <a:rPr lang="en-GB" sz="2000" dirty="0"/>
              <a:t>      - the number of AI incidents and controversies has increased 26 </a:t>
            </a:r>
            <a:r>
              <a:rPr lang="en-GB" sz="2000" dirty="0" smtClean="0"/>
              <a:t>times </a:t>
            </a:r>
            <a:r>
              <a:rPr lang="en-GB" sz="2000" dirty="0"/>
              <a:t>since 2012</a:t>
            </a:r>
            <a:endParaRPr lang="en-GB" sz="2000" dirty="0" smtClean="0"/>
          </a:p>
          <a:p>
            <a:pPr marL="177800" lvl="0" indent="0">
              <a:spcBef>
                <a:spcPts val="0"/>
              </a:spcBef>
              <a:buSzPts val="2800"/>
              <a:buNone/>
            </a:pPr>
            <a:endParaRPr dirty="0"/>
          </a:p>
        </p:txBody>
      </p:sp>
      <p:sp>
        <p:nvSpPr>
          <p:cNvPr id="2" name="TextBox 1"/>
          <p:cNvSpPr txBox="1"/>
          <p:nvPr/>
        </p:nvSpPr>
        <p:spPr>
          <a:xfrm>
            <a:off x="254000" y="6570133"/>
            <a:ext cx="7136890" cy="307777"/>
          </a:xfrm>
          <a:prstGeom prst="rect">
            <a:avLst/>
          </a:prstGeom>
          <a:noFill/>
        </p:spPr>
        <p:txBody>
          <a:bodyPr wrap="none" rtlCol="0">
            <a:spAutoFit/>
          </a:bodyPr>
          <a:lstStyle/>
          <a:p>
            <a:r>
              <a:rPr lang="en-GB" dirty="0">
                <a:hlinkClick r:id="rId3"/>
              </a:rPr>
              <a:t>https://</a:t>
            </a:r>
            <a:r>
              <a:rPr lang="en-GB" dirty="0" smtClean="0">
                <a:hlinkClick r:id="rId3"/>
              </a:rPr>
              <a:t>aiindex.stanford.edu/wp-content/uploads/2023/04/HAI_AI-Index-Report_2023.pdf</a:t>
            </a:r>
            <a:r>
              <a:rPr lang="en-GB" dirty="0" smtClean="0"/>
              <a:t> </a:t>
            </a:r>
            <a:endParaRPr lang="en-GB"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Stanford AI index </a:t>
            </a:r>
            <a:r>
              <a:rPr lang="en-GB" dirty="0" smtClean="0"/>
              <a:t>2023 </a:t>
            </a:r>
            <a:br>
              <a:rPr lang="en-GB" dirty="0" smtClean="0"/>
            </a:br>
            <a:r>
              <a:rPr lang="en-GB" dirty="0" smtClean="0"/>
              <a:t>Top 10 takeaways</a:t>
            </a:r>
            <a:endParaRPr dirty="0"/>
          </a:p>
        </p:txBody>
      </p:sp>
      <p:sp>
        <p:nvSpPr>
          <p:cNvPr id="485" name="Google Shape;485;p39"/>
          <p:cNvSpPr txBox="1">
            <a:spLocks noGrp="1"/>
          </p:cNvSpPr>
          <p:nvPr>
            <p:ph type="body" idx="1"/>
          </p:nvPr>
        </p:nvSpPr>
        <p:spPr>
          <a:xfrm>
            <a:off x="838200" y="1727199"/>
            <a:ext cx="10515600" cy="4682068"/>
          </a:xfrm>
          <a:prstGeom prst="rect">
            <a:avLst/>
          </a:prstGeom>
          <a:noFill/>
          <a:ln>
            <a:noFill/>
          </a:ln>
        </p:spPr>
        <p:txBody>
          <a:bodyPr spcFirstLastPara="1" wrap="square" lIns="91425" tIns="45700" rIns="91425" bIns="45700" anchor="t" anchorCtr="0">
            <a:normAutofit lnSpcReduction="10000"/>
          </a:bodyPr>
          <a:lstStyle/>
          <a:p>
            <a:pPr marL="692150" lvl="0" indent="-514350">
              <a:spcBef>
                <a:spcPts val="0"/>
              </a:spcBef>
              <a:buSzPts val="2800"/>
              <a:buFont typeface="+mj-lt"/>
              <a:buAutoNum type="arabicPeriod" startAt="6"/>
            </a:pPr>
            <a:r>
              <a:rPr lang="en-GB" dirty="0" smtClean="0"/>
              <a:t>The demand for AI-related professional skills is increasing across virtually every American industrial sector.</a:t>
            </a:r>
            <a:br>
              <a:rPr lang="en-GB" dirty="0" smtClean="0"/>
            </a:br>
            <a:r>
              <a:rPr lang="en-GB" sz="2000" dirty="0"/>
              <a:t>- the number of </a:t>
            </a:r>
            <a:r>
              <a:rPr lang="en-GB" sz="2000" dirty="0" err="1"/>
              <a:t>AIrelated</a:t>
            </a:r>
            <a:r>
              <a:rPr lang="en-GB" sz="2000" dirty="0"/>
              <a:t> job postings has increased on average from 1.7% in 2021 to 1.9% in 2022</a:t>
            </a:r>
            <a:endParaRPr lang="en-GB" sz="2000" dirty="0" smtClean="0"/>
          </a:p>
          <a:p>
            <a:pPr marL="692150" lvl="0" indent="-514350">
              <a:spcBef>
                <a:spcPts val="0"/>
              </a:spcBef>
              <a:buSzPts val="2800"/>
              <a:buFont typeface="+mj-lt"/>
              <a:buAutoNum type="arabicPeriod" startAt="6"/>
            </a:pPr>
            <a:r>
              <a:rPr lang="en-GB" dirty="0" smtClean="0"/>
              <a:t>For </a:t>
            </a:r>
            <a:r>
              <a:rPr lang="en-GB" dirty="0"/>
              <a:t>the first time in the last decade, year-over-year private investment in AI </a:t>
            </a:r>
            <a:r>
              <a:rPr lang="en-GB" dirty="0" smtClean="0"/>
              <a:t>decreased.</a:t>
            </a:r>
          </a:p>
          <a:p>
            <a:pPr marL="692150" lvl="0" indent="-514350">
              <a:spcBef>
                <a:spcPts val="0"/>
              </a:spcBef>
              <a:buSzPts val="2800"/>
              <a:buFont typeface="+mj-lt"/>
              <a:buAutoNum type="arabicPeriod" startAt="6"/>
            </a:pPr>
            <a:r>
              <a:rPr lang="en-GB" dirty="0"/>
              <a:t>While the proportion of companies adopting AI has plateaued, the companies that have adopted AI continue to pull ahead. </a:t>
            </a:r>
            <a:endParaRPr lang="en-GB" dirty="0" smtClean="0"/>
          </a:p>
          <a:p>
            <a:pPr marL="692150" lvl="0" indent="-514350">
              <a:spcBef>
                <a:spcPts val="0"/>
              </a:spcBef>
              <a:buSzPts val="2800"/>
              <a:buFont typeface="+mj-lt"/>
              <a:buAutoNum type="arabicPeriod" startAt="6"/>
            </a:pPr>
            <a:r>
              <a:rPr lang="en-GB" dirty="0"/>
              <a:t>Policymaker interest in AI is on the rise</a:t>
            </a:r>
            <a:r>
              <a:rPr lang="en-GB" dirty="0" smtClean="0"/>
              <a:t>.</a:t>
            </a:r>
          </a:p>
          <a:p>
            <a:pPr marL="692150" lvl="0" indent="-514350">
              <a:spcBef>
                <a:spcPts val="0"/>
              </a:spcBef>
              <a:buSzPts val="2800"/>
              <a:buFont typeface="+mj-lt"/>
              <a:buAutoNum type="arabicPeriod" startAt="6"/>
            </a:pPr>
            <a:r>
              <a:rPr lang="en-GB" dirty="0"/>
              <a:t>Chinese citizens are among those who feel the most positively about AI products and services. Americans … not so much</a:t>
            </a:r>
            <a:r>
              <a:rPr lang="en-GB" dirty="0" smtClean="0"/>
              <a:t>.</a:t>
            </a:r>
          </a:p>
          <a:p>
            <a:pPr marL="804863" lvl="0" indent="-627063">
              <a:spcBef>
                <a:spcPts val="0"/>
              </a:spcBef>
              <a:buSzPts val="2800"/>
              <a:buNone/>
            </a:pPr>
            <a:r>
              <a:rPr lang="en-GB" sz="2200" dirty="0" smtClean="0"/>
              <a:t>	- </a:t>
            </a:r>
            <a:r>
              <a:rPr lang="en-GB" sz="2200" dirty="0"/>
              <a:t>78% of Chinese respondents </a:t>
            </a:r>
            <a:r>
              <a:rPr lang="en-GB" sz="2200" dirty="0" smtClean="0"/>
              <a:t>agreed </a:t>
            </a:r>
            <a:r>
              <a:rPr lang="en-GB" sz="2200" dirty="0"/>
              <a:t>with the statement that products and services </a:t>
            </a:r>
            <a:r>
              <a:rPr lang="en-GB" sz="2200" dirty="0" smtClean="0"/>
              <a:t>using </a:t>
            </a:r>
            <a:r>
              <a:rPr lang="en-GB" sz="2200" dirty="0"/>
              <a:t>AI have more benefits than drawbacks</a:t>
            </a:r>
            <a:r>
              <a:rPr lang="en-GB" sz="2200" dirty="0" smtClean="0"/>
              <a:t>. Only 35% of the Americans agree with this.</a:t>
            </a:r>
          </a:p>
          <a:p>
            <a:pPr marL="635000" lvl="1" indent="0">
              <a:spcBef>
                <a:spcPts val="0"/>
              </a:spcBef>
              <a:buSzPts val="2800"/>
              <a:buNone/>
            </a:pPr>
            <a:endParaRPr lang="en-GB" dirty="0"/>
          </a:p>
          <a:p>
            <a:pPr marL="692150" lvl="0" indent="-514350">
              <a:spcBef>
                <a:spcPts val="0"/>
              </a:spcBef>
              <a:buSzPts val="2800"/>
              <a:buFont typeface="+mj-lt"/>
              <a:buAutoNum type="arabicPeriod" startAt="6"/>
            </a:pPr>
            <a:endParaRPr lang="en-GB" dirty="0" smtClean="0"/>
          </a:p>
          <a:p>
            <a:pPr marL="692150" lvl="0" indent="-514350">
              <a:spcBef>
                <a:spcPts val="0"/>
              </a:spcBef>
              <a:buSzPts val="2800"/>
              <a:buAutoNum type="arabicPeriod" startAt="6"/>
            </a:pPr>
            <a:endParaRPr dirty="0"/>
          </a:p>
        </p:txBody>
      </p:sp>
      <p:sp>
        <p:nvSpPr>
          <p:cNvPr id="2" name="TextBox 1"/>
          <p:cNvSpPr txBox="1"/>
          <p:nvPr/>
        </p:nvSpPr>
        <p:spPr>
          <a:xfrm>
            <a:off x="254000" y="6570133"/>
            <a:ext cx="7136890" cy="307777"/>
          </a:xfrm>
          <a:prstGeom prst="rect">
            <a:avLst/>
          </a:prstGeom>
          <a:noFill/>
        </p:spPr>
        <p:txBody>
          <a:bodyPr wrap="none" rtlCol="0">
            <a:spAutoFit/>
          </a:bodyPr>
          <a:lstStyle/>
          <a:p>
            <a:r>
              <a:rPr lang="en-GB" dirty="0">
                <a:hlinkClick r:id="rId3"/>
              </a:rPr>
              <a:t>https://</a:t>
            </a:r>
            <a:r>
              <a:rPr lang="en-GB" dirty="0" smtClean="0">
                <a:hlinkClick r:id="rId3"/>
              </a:rPr>
              <a:t>aiindex.stanford.edu/wp-content/uploads/2023/04/HAI_AI-Index-Report_2023.pdf</a:t>
            </a:r>
            <a:r>
              <a:rPr lang="en-GB" dirty="0" smtClean="0"/>
              <a:t> </a:t>
            </a:r>
            <a:endParaRPr lang="en-GB" dirty="0"/>
          </a:p>
        </p:txBody>
      </p:sp>
    </p:spTree>
    <p:extLst>
      <p:ext uri="{BB962C8B-B14F-4D97-AF65-F5344CB8AC3E}">
        <p14:creationId xmlns:p14="http://schemas.microsoft.com/office/powerpoint/2010/main" val="1921301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4"/>
          <p:cNvPicPr preferRelativeResize="0"/>
          <p:nvPr/>
        </p:nvPicPr>
        <p:blipFill rotWithShape="1">
          <a:blip r:embed="rId3">
            <a:alphaModFix/>
          </a:blip>
          <a:srcRect/>
          <a:stretch/>
        </p:blipFill>
        <p:spPr>
          <a:xfrm>
            <a:off x="0" y="-113221"/>
            <a:ext cx="2779200" cy="2058484"/>
          </a:xfrm>
          <a:prstGeom prst="rect">
            <a:avLst/>
          </a:prstGeom>
          <a:noFill/>
          <a:ln>
            <a:noFill/>
          </a:ln>
        </p:spPr>
      </p:pic>
      <p:pic>
        <p:nvPicPr>
          <p:cNvPr id="107" name="Google Shape;107;p4"/>
          <p:cNvPicPr preferRelativeResize="0"/>
          <p:nvPr/>
        </p:nvPicPr>
        <p:blipFill rotWithShape="1">
          <a:blip r:embed="rId4">
            <a:alphaModFix/>
          </a:blip>
          <a:srcRect/>
          <a:stretch/>
        </p:blipFill>
        <p:spPr>
          <a:xfrm>
            <a:off x="2777860" y="-49806"/>
            <a:ext cx="2779200" cy="1995069"/>
          </a:xfrm>
          <a:prstGeom prst="rect">
            <a:avLst/>
          </a:prstGeom>
          <a:noFill/>
          <a:ln>
            <a:noFill/>
          </a:ln>
        </p:spPr>
      </p:pic>
      <p:pic>
        <p:nvPicPr>
          <p:cNvPr id="108" name="Google Shape;108;p4"/>
          <p:cNvPicPr preferRelativeResize="0"/>
          <p:nvPr/>
        </p:nvPicPr>
        <p:blipFill rotWithShape="1">
          <a:blip r:embed="rId5">
            <a:alphaModFix/>
          </a:blip>
          <a:srcRect/>
          <a:stretch/>
        </p:blipFill>
        <p:spPr>
          <a:xfrm>
            <a:off x="5533267" y="-49806"/>
            <a:ext cx="2848615" cy="1939491"/>
          </a:xfrm>
          <a:prstGeom prst="rect">
            <a:avLst/>
          </a:prstGeom>
          <a:noFill/>
          <a:ln>
            <a:noFill/>
          </a:ln>
        </p:spPr>
      </p:pic>
      <p:pic>
        <p:nvPicPr>
          <p:cNvPr id="109" name="Google Shape;109;p4"/>
          <p:cNvPicPr preferRelativeResize="0"/>
          <p:nvPr/>
        </p:nvPicPr>
        <p:blipFill rotWithShape="1">
          <a:blip r:embed="rId6">
            <a:alphaModFix/>
          </a:blip>
          <a:srcRect/>
          <a:stretch/>
        </p:blipFill>
        <p:spPr>
          <a:xfrm>
            <a:off x="8362086" y="-113221"/>
            <a:ext cx="3790322" cy="2185005"/>
          </a:xfrm>
          <a:prstGeom prst="rect">
            <a:avLst/>
          </a:prstGeom>
          <a:noFill/>
          <a:ln>
            <a:noFill/>
          </a:ln>
        </p:spPr>
      </p:pic>
      <p:pic>
        <p:nvPicPr>
          <p:cNvPr id="110" name="Google Shape;110;p4"/>
          <p:cNvPicPr preferRelativeResize="0"/>
          <p:nvPr/>
        </p:nvPicPr>
        <p:blipFill rotWithShape="1">
          <a:blip r:embed="rId7">
            <a:alphaModFix/>
          </a:blip>
          <a:srcRect/>
          <a:stretch/>
        </p:blipFill>
        <p:spPr>
          <a:xfrm>
            <a:off x="5569973" y="1842363"/>
            <a:ext cx="6622027" cy="5015637"/>
          </a:xfrm>
          <a:prstGeom prst="rect">
            <a:avLst/>
          </a:prstGeom>
          <a:noFill/>
          <a:ln>
            <a:noFill/>
          </a:ln>
        </p:spPr>
      </p:pic>
      <p:pic>
        <p:nvPicPr>
          <p:cNvPr id="111" name="Google Shape;111;p4"/>
          <p:cNvPicPr preferRelativeResize="0"/>
          <p:nvPr/>
        </p:nvPicPr>
        <p:blipFill rotWithShape="1">
          <a:blip r:embed="rId8">
            <a:alphaModFix/>
          </a:blip>
          <a:srcRect/>
          <a:stretch/>
        </p:blipFill>
        <p:spPr>
          <a:xfrm>
            <a:off x="0" y="1842363"/>
            <a:ext cx="2792113" cy="2520000"/>
          </a:xfrm>
          <a:prstGeom prst="rect">
            <a:avLst/>
          </a:prstGeom>
          <a:noFill/>
          <a:ln>
            <a:noFill/>
          </a:ln>
        </p:spPr>
      </p:pic>
      <p:pic>
        <p:nvPicPr>
          <p:cNvPr id="112" name="Google Shape;112;p4"/>
          <p:cNvPicPr preferRelativeResize="0"/>
          <p:nvPr/>
        </p:nvPicPr>
        <p:blipFill rotWithShape="1">
          <a:blip r:embed="rId9">
            <a:alphaModFix/>
          </a:blip>
          <a:srcRect/>
          <a:stretch/>
        </p:blipFill>
        <p:spPr>
          <a:xfrm>
            <a:off x="2792113" y="1842363"/>
            <a:ext cx="2777860" cy="2520000"/>
          </a:xfrm>
          <a:prstGeom prst="rect">
            <a:avLst/>
          </a:prstGeom>
          <a:noFill/>
          <a:ln>
            <a:noFill/>
          </a:ln>
        </p:spPr>
      </p:pic>
      <p:pic>
        <p:nvPicPr>
          <p:cNvPr id="113" name="Google Shape;113;p4"/>
          <p:cNvPicPr preferRelativeResize="0"/>
          <p:nvPr/>
        </p:nvPicPr>
        <p:blipFill rotWithShape="1">
          <a:blip r:embed="rId10">
            <a:alphaModFix/>
          </a:blip>
          <a:srcRect b="3146"/>
          <a:stretch/>
        </p:blipFill>
        <p:spPr>
          <a:xfrm>
            <a:off x="0" y="4362364"/>
            <a:ext cx="5569973" cy="2495636"/>
          </a:xfrm>
          <a:prstGeom prst="rect">
            <a:avLst/>
          </a:prstGeom>
          <a:noFill/>
          <a:ln>
            <a:noFill/>
          </a:ln>
        </p:spPr>
      </p:pic>
      <p:sp>
        <p:nvSpPr>
          <p:cNvPr id="114" name="Google Shape;114;p4"/>
          <p:cNvSpPr txBox="1"/>
          <p:nvPr/>
        </p:nvSpPr>
        <p:spPr>
          <a:xfrm>
            <a:off x="191491" y="6533242"/>
            <a:ext cx="524457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lt1"/>
                </a:solidFill>
                <a:latin typeface="Times New Roman"/>
                <a:ea typeface="Times New Roman"/>
                <a:cs typeface="Times New Roman"/>
                <a:sym typeface="Times New Roman"/>
              </a:rPr>
              <a:t>Image source: </a:t>
            </a:r>
            <a:r>
              <a:rPr lang="en-GB" sz="1000" i="1">
                <a:solidFill>
                  <a:schemeClr val="lt1"/>
                </a:solidFill>
                <a:latin typeface="Times New Roman"/>
                <a:ea typeface="Times New Roman"/>
                <a:cs typeface="Times New Roman"/>
                <a:sym typeface="Times New Roman"/>
              </a:rPr>
              <a:t>Le miracle de la vision, </a:t>
            </a:r>
            <a:r>
              <a:rPr lang="en-GB" sz="1000" b="1" i="0" u="none" strike="noStrike">
                <a:solidFill>
                  <a:schemeClr val="lt1"/>
                </a:solidFill>
                <a:latin typeface="Times New Roman"/>
                <a:ea typeface="Times New Roman"/>
                <a:cs typeface="Times New Roman"/>
                <a:sym typeface="Times New Roman"/>
              </a:rPr>
              <a:t>Christian Schwagerl, Rainer Harf</a:t>
            </a:r>
            <a:r>
              <a:rPr lang="en-GB" sz="1000" b="1">
                <a:solidFill>
                  <a:schemeClr val="lt1"/>
                </a:solidFill>
                <a:latin typeface="Times New Roman"/>
                <a:ea typeface="Times New Roman"/>
                <a:cs typeface="Times New Roman"/>
                <a:sym typeface="Times New Roman"/>
              </a:rPr>
              <a:t> </a:t>
            </a:r>
            <a:r>
              <a:rPr lang="en-GB" sz="1000" b="0" i="0" u="none" strike="noStrike">
                <a:solidFill>
                  <a:schemeClr val="lt1"/>
                </a:solidFill>
                <a:latin typeface="Times New Roman"/>
                <a:ea typeface="Times New Roman"/>
                <a:cs typeface="Times New Roman"/>
                <a:sym typeface="Times New Roman"/>
              </a:rPr>
              <a:t>et </a:t>
            </a:r>
            <a:r>
              <a:rPr lang="en-GB" sz="1000" b="1" i="0" u="none" strike="noStrike">
                <a:solidFill>
                  <a:schemeClr val="lt1"/>
                </a:solidFill>
                <a:latin typeface="Times New Roman"/>
                <a:ea typeface="Times New Roman"/>
                <a:cs typeface="Times New Roman"/>
                <a:sym typeface="Times New Roman"/>
              </a:rPr>
              <a:t>Henning Engeln</a:t>
            </a:r>
            <a:r>
              <a:rPr lang="en-GB" sz="1000" i="1">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9"/>
          <p:cNvSpPr txBox="1">
            <a:spLocks noGrp="1"/>
          </p:cNvSpPr>
          <p:nvPr>
            <p:ph type="title"/>
          </p:nvPr>
        </p:nvSpPr>
        <p:spPr>
          <a:xfrm>
            <a:off x="6858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Stanford AI index </a:t>
            </a:r>
            <a:r>
              <a:rPr lang="en-GB" dirty="0" smtClean="0"/>
              <a:t>2023</a:t>
            </a:r>
            <a:endParaRPr dirty="0"/>
          </a:p>
        </p:txBody>
      </p:sp>
      <p:sp>
        <p:nvSpPr>
          <p:cNvPr id="485" name="Google Shape;485;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2" name="TextBox 1"/>
          <p:cNvSpPr txBox="1"/>
          <p:nvPr/>
        </p:nvSpPr>
        <p:spPr>
          <a:xfrm>
            <a:off x="254000" y="6570133"/>
            <a:ext cx="7136890" cy="307777"/>
          </a:xfrm>
          <a:prstGeom prst="rect">
            <a:avLst/>
          </a:prstGeom>
          <a:noFill/>
        </p:spPr>
        <p:txBody>
          <a:bodyPr wrap="none" rtlCol="0">
            <a:spAutoFit/>
          </a:bodyPr>
          <a:lstStyle/>
          <a:p>
            <a:r>
              <a:rPr lang="en-GB" dirty="0">
                <a:hlinkClick r:id="rId3"/>
              </a:rPr>
              <a:t>https://</a:t>
            </a:r>
            <a:r>
              <a:rPr lang="en-GB" dirty="0" smtClean="0">
                <a:hlinkClick r:id="rId3"/>
              </a:rPr>
              <a:t>aiindex.stanford.edu/wp-content/uploads/2023/04/HAI_AI-Index-Report_2023.pdf</a:t>
            </a:r>
            <a:r>
              <a:rPr lang="en-GB" dirty="0" smtClean="0"/>
              <a:t> </a:t>
            </a:r>
            <a:endParaRPr lang="en-GB"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658" y="1143000"/>
            <a:ext cx="1095375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1526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9"/>
          <p:cNvSpPr txBox="1">
            <a:spLocks noGrp="1"/>
          </p:cNvSpPr>
          <p:nvPr>
            <p:ph type="title"/>
          </p:nvPr>
        </p:nvSpPr>
        <p:spPr>
          <a:xfrm>
            <a:off x="6858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Stanford AI index </a:t>
            </a:r>
            <a:r>
              <a:rPr lang="en-GB" dirty="0" smtClean="0"/>
              <a:t>2023</a:t>
            </a:r>
            <a:endParaRPr dirty="0"/>
          </a:p>
        </p:txBody>
      </p:sp>
      <p:sp>
        <p:nvSpPr>
          <p:cNvPr id="485" name="Google Shape;485;p39"/>
          <p:cNvSpPr txBox="1">
            <a:spLocks noGrp="1"/>
          </p:cNvSpPr>
          <p:nvPr>
            <p:ph type="body" idx="1"/>
          </p:nvPr>
        </p:nvSpPr>
        <p:spPr>
          <a:xfrm>
            <a:off x="838200" y="1185333"/>
            <a:ext cx="10515600" cy="4991630"/>
          </a:xfrm>
          <a:prstGeom prst="rect">
            <a:avLst/>
          </a:prstGeom>
          <a:noFill/>
          <a:ln>
            <a:noFill/>
          </a:ln>
        </p:spPr>
        <p:txBody>
          <a:bodyPr spcFirstLastPara="1" wrap="square" lIns="91425" tIns="45700" rIns="91425" bIns="45700" anchor="t" anchorCtr="0">
            <a:normAutofit/>
          </a:bodyPr>
          <a:lstStyle/>
          <a:p>
            <a:pPr marL="228600" lvl="0" indent="-50800">
              <a:spcBef>
                <a:spcPts val="0"/>
              </a:spcBef>
              <a:buSzPts val="2800"/>
              <a:buNone/>
            </a:pPr>
            <a:r>
              <a:rPr lang="en-GB" i="1" dirty="0"/>
              <a:t>It took the developers using </a:t>
            </a:r>
            <a:r>
              <a:rPr lang="en-GB" b="1" i="1" dirty="0" err="1"/>
              <a:t>Copilot</a:t>
            </a:r>
            <a:r>
              <a:rPr lang="en-GB" i="1" dirty="0"/>
              <a:t> only 71 minutes to complete their task—56% less time than the developers who did not use </a:t>
            </a:r>
            <a:r>
              <a:rPr lang="en-GB" i="1" dirty="0" err="1"/>
              <a:t>Copilot</a:t>
            </a:r>
            <a:r>
              <a:rPr lang="en-GB" i="1" dirty="0"/>
              <a:t> (161 minutes</a:t>
            </a:r>
            <a:r>
              <a:rPr lang="en-GB" i="1" dirty="0" smtClean="0"/>
              <a:t>). </a:t>
            </a:r>
          </a:p>
          <a:p>
            <a:pPr marL="228600" lvl="0" indent="-50800">
              <a:spcBef>
                <a:spcPts val="0"/>
              </a:spcBef>
              <a:buSzPts val="2800"/>
              <a:buNone/>
            </a:pPr>
            <a:endParaRPr lang="en-GB" i="1" dirty="0"/>
          </a:p>
          <a:p>
            <a:pPr marL="228600" lvl="0" indent="-50800">
              <a:spcBef>
                <a:spcPts val="0"/>
              </a:spcBef>
              <a:buSzPts val="2800"/>
              <a:buNone/>
            </a:pPr>
            <a:endParaRPr i="1" dirty="0"/>
          </a:p>
        </p:txBody>
      </p:sp>
      <p:sp>
        <p:nvSpPr>
          <p:cNvPr id="2" name="TextBox 1"/>
          <p:cNvSpPr txBox="1"/>
          <p:nvPr/>
        </p:nvSpPr>
        <p:spPr>
          <a:xfrm>
            <a:off x="254000" y="6570133"/>
            <a:ext cx="7136890" cy="307777"/>
          </a:xfrm>
          <a:prstGeom prst="rect">
            <a:avLst/>
          </a:prstGeom>
          <a:noFill/>
        </p:spPr>
        <p:txBody>
          <a:bodyPr wrap="none" rtlCol="0">
            <a:spAutoFit/>
          </a:bodyPr>
          <a:lstStyle/>
          <a:p>
            <a:r>
              <a:rPr lang="en-GB" dirty="0">
                <a:hlinkClick r:id="rId3"/>
              </a:rPr>
              <a:t>https://</a:t>
            </a:r>
            <a:r>
              <a:rPr lang="en-GB" dirty="0" smtClean="0">
                <a:hlinkClick r:id="rId3"/>
              </a:rPr>
              <a:t>aiindex.stanford.edu/wp-content/uploads/2023/04/HAI_AI-Index-Report_2023.pdf</a:t>
            </a:r>
            <a:r>
              <a:rPr lang="en-GB" dirty="0" smtClean="0"/>
              <a:t> </a:t>
            </a:r>
            <a:endParaRPr lang="en-GB"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133" y="2445271"/>
            <a:ext cx="7767108" cy="412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2198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2"/>
          <p:cNvSpPr txBox="1">
            <a:spLocks noGrp="1"/>
          </p:cNvSpPr>
          <p:nvPr>
            <p:ph type="title"/>
          </p:nvPr>
        </p:nvSpPr>
        <p:spPr>
          <a:xfrm>
            <a:off x="216904" y="9597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CVPR </a:t>
            </a:r>
            <a:r>
              <a:rPr lang="en-GB" dirty="0" smtClean="0"/>
              <a:t>2023</a:t>
            </a:r>
            <a:endParaRPr dirty="0"/>
          </a:p>
        </p:txBody>
      </p:sp>
      <p:pic>
        <p:nvPicPr>
          <p:cNvPr id="4098" name="Picture 2" descr="CVPR 2023 — Summary. My takeaways from attending CVPR 2023… | by Maria  Dobko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04" y="1447991"/>
            <a:ext cx="5902376" cy="31324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VPR 2023 — Summary. My takeaways from attending CVPR 2023… | by Maria  Dobko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631" y="95971"/>
            <a:ext cx="5691702" cy="66918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E992DD-7FE4-4A9D-B009-9A9CAD6A1F09}"/>
              </a:ext>
            </a:extLst>
          </p:cNvPr>
          <p:cNvSpPr>
            <a:spLocks noGrp="1"/>
          </p:cNvSpPr>
          <p:nvPr>
            <p:ph type="title"/>
          </p:nvPr>
        </p:nvSpPr>
        <p:spPr>
          <a:xfrm>
            <a:off x="796529" y="-125546"/>
            <a:ext cx="10515600" cy="1325563"/>
          </a:xfrm>
        </p:spPr>
        <p:txBody>
          <a:bodyPr/>
          <a:lstStyle/>
          <a:p>
            <a:r>
              <a:rPr lang="en-GB" dirty="0"/>
              <a:t>Start-ups developing Computer Vision</a:t>
            </a:r>
          </a:p>
        </p:txBody>
      </p:sp>
      <p:sp>
        <p:nvSpPr>
          <p:cNvPr id="3" name="Rectangle 2"/>
          <p:cNvSpPr/>
          <p:nvPr/>
        </p:nvSpPr>
        <p:spPr>
          <a:xfrm>
            <a:off x="352508" y="6467408"/>
            <a:ext cx="11839492" cy="215444"/>
          </a:xfrm>
          <a:prstGeom prst="rect">
            <a:avLst/>
          </a:prstGeom>
        </p:spPr>
        <p:txBody>
          <a:bodyPr wrap="square">
            <a:spAutoFit/>
          </a:bodyPr>
          <a:lstStyle/>
          <a:p>
            <a:r>
              <a:rPr lang="en-GB" sz="800" dirty="0">
                <a:hlinkClick r:id="rId2"/>
              </a:rPr>
              <a:t>https://www.forbes.com/sites/robtoews/2021/02/28/a-wave-of-billion-dollar-computer-vision-startups-is-coming/?</a:t>
            </a:r>
            <a:r>
              <a:rPr lang="en-GB" sz="800" dirty="0" smtClean="0">
                <a:hlinkClick r:id="rId2"/>
              </a:rPr>
              <a:t>sh=21ce139b3f4c</a:t>
            </a:r>
            <a:r>
              <a:rPr lang="en-GB" sz="800" dirty="0" smtClean="0"/>
              <a:t> </a:t>
            </a:r>
            <a:endParaRPr lang="en-GB" sz="800" dirty="0"/>
          </a:p>
        </p:txBody>
      </p:sp>
      <p:grpSp>
        <p:nvGrpSpPr>
          <p:cNvPr id="7" name="Group 6"/>
          <p:cNvGrpSpPr/>
          <p:nvPr/>
        </p:nvGrpSpPr>
        <p:grpSpPr>
          <a:xfrm>
            <a:off x="8674873" y="826936"/>
            <a:ext cx="3299791" cy="2170656"/>
            <a:chOff x="8746435" y="3283889"/>
            <a:chExt cx="3299791" cy="2170656"/>
          </a:xfrm>
        </p:grpSpPr>
        <p:sp>
          <p:nvSpPr>
            <p:cNvPr id="4" name="TextBox 3"/>
            <p:cNvSpPr txBox="1"/>
            <p:nvPr/>
          </p:nvSpPr>
          <p:spPr>
            <a:xfrm>
              <a:off x="8746435" y="4500438"/>
              <a:ext cx="3299791" cy="954107"/>
            </a:xfrm>
            <a:prstGeom prst="rect">
              <a:avLst/>
            </a:prstGeom>
            <a:noFill/>
          </p:spPr>
          <p:txBody>
            <a:bodyPr wrap="square" rtlCol="0">
              <a:spAutoFit/>
            </a:bodyPr>
            <a:lstStyle/>
            <a:p>
              <a:r>
                <a:rPr lang="en-GB" sz="1400" dirty="0" err="1" smtClean="0"/>
                <a:t>OrCAM</a:t>
              </a:r>
              <a:r>
                <a:rPr lang="en-GB" sz="1400" dirty="0" smtClean="0"/>
                <a:t>: Wearable </a:t>
              </a:r>
              <a:r>
                <a:rPr lang="en-GB" sz="1400" dirty="0"/>
                <a:t>device, for people who are blind or visually impaired, that reads text, recognizes faces, identifies products &amp; </a:t>
              </a:r>
              <a:r>
                <a:rPr lang="en-GB" sz="1400" dirty="0" smtClean="0"/>
                <a:t>more</a:t>
              </a:r>
              <a:endParaRPr lang="en-GB" sz="1400" dirty="0"/>
            </a:p>
          </p:txBody>
        </p:sp>
        <p:pic>
          <p:nvPicPr>
            <p:cNvPr id="2050" name="Picture 2" descr="OrCam MyEye dev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8929" y="3283889"/>
              <a:ext cx="1784100" cy="13876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352508" y="1488621"/>
            <a:ext cx="3297141" cy="3445548"/>
            <a:chOff x="551291" y="1007892"/>
            <a:chExt cx="3297141" cy="3445548"/>
          </a:xfrm>
        </p:grpSpPr>
        <p:sp>
          <p:nvSpPr>
            <p:cNvPr id="5" name="Rectangle 4"/>
            <p:cNvSpPr/>
            <p:nvPr/>
          </p:nvSpPr>
          <p:spPr>
            <a:xfrm>
              <a:off x="551291" y="3283889"/>
              <a:ext cx="3297141" cy="1169551"/>
            </a:xfrm>
            <a:prstGeom prst="rect">
              <a:avLst/>
            </a:prstGeom>
          </p:spPr>
          <p:txBody>
            <a:bodyPr wrap="square">
              <a:spAutoFit/>
            </a:bodyPr>
            <a:lstStyle/>
            <a:p>
              <a:pPr algn="just"/>
              <a:r>
                <a:rPr lang="en-GB" sz="1400" dirty="0"/>
                <a:t>Ceres Imaging combines high-resolution aerial imagery with advanced analytics to help farms, orchards, and vineyards optimize irrigation strategy and performance</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742" y="1007892"/>
              <a:ext cx="2360238" cy="220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p:nvPr/>
        </p:nvGrpSpPr>
        <p:grpSpPr>
          <a:xfrm>
            <a:off x="7617350" y="3479033"/>
            <a:ext cx="3714762" cy="3203819"/>
            <a:chOff x="6496216" y="3956086"/>
            <a:chExt cx="3714762" cy="3203819"/>
          </a:xfrm>
        </p:grpSpPr>
        <p:sp>
          <p:nvSpPr>
            <p:cNvPr id="6" name="Rectangle 5"/>
            <p:cNvSpPr/>
            <p:nvPr/>
          </p:nvSpPr>
          <p:spPr>
            <a:xfrm>
              <a:off x="6496216" y="5559467"/>
              <a:ext cx="3714761" cy="1600438"/>
            </a:xfrm>
            <a:prstGeom prst="rect">
              <a:avLst/>
            </a:prstGeom>
          </p:spPr>
          <p:txBody>
            <a:bodyPr wrap="square">
              <a:spAutoFit/>
            </a:bodyPr>
            <a:lstStyle/>
            <a:p>
              <a:pPr fontAlgn="base"/>
              <a:r>
                <a:rPr lang="en-GB" sz="1400" dirty="0"/>
                <a:t>Valuable property attributes combined with a simple API allow investors and insurers to better select properties, evaluate risk, and streamline underwriting processes.</a:t>
              </a:r>
              <a:br>
                <a:rPr lang="en-GB" sz="1400" dirty="0"/>
              </a:br>
              <a:endParaRPr lang="en-GB" sz="1400" dirty="0"/>
            </a:p>
            <a:p>
              <a:r>
                <a:rPr lang="en-GB" sz="1400" dirty="0"/>
                <a:t/>
              </a:r>
              <a:br>
                <a:rPr lang="en-GB" sz="1400" dirty="0"/>
              </a:br>
              <a:endParaRPr lang="en-GB" sz="1400" dirty="0"/>
            </a:p>
          </p:txBody>
        </p:sp>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9552" y="3956086"/>
              <a:ext cx="3581426" cy="152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3653417" y="4533970"/>
            <a:ext cx="3189591" cy="1833163"/>
            <a:chOff x="1850211" y="4578230"/>
            <a:chExt cx="3189591" cy="1833163"/>
          </a:xfrm>
        </p:grpSpPr>
        <p:sp>
          <p:nvSpPr>
            <p:cNvPr id="8" name="Rectangle 7"/>
            <p:cNvSpPr/>
            <p:nvPr/>
          </p:nvSpPr>
          <p:spPr>
            <a:xfrm>
              <a:off x="1850211" y="6103616"/>
              <a:ext cx="3189591" cy="307777"/>
            </a:xfrm>
            <a:prstGeom prst="rect">
              <a:avLst/>
            </a:prstGeom>
          </p:spPr>
          <p:txBody>
            <a:bodyPr wrap="none">
              <a:spAutoFit/>
            </a:bodyPr>
            <a:lstStyle/>
            <a:p>
              <a:r>
                <a:rPr lang="en-GB" sz="1400" dirty="0"/>
                <a:t>" </a:t>
              </a:r>
              <a:r>
                <a:rPr lang="en-GB" sz="1400" dirty="0" smtClean="0"/>
                <a:t>Out-of-stocks</a:t>
              </a:r>
              <a:r>
                <a:rPr lang="en-GB" sz="1400" dirty="0"/>
                <a:t>" </a:t>
              </a:r>
              <a:r>
                <a:rPr lang="en-GB" sz="1400" dirty="0" smtClean="0"/>
                <a:t>detection - </a:t>
              </a:r>
              <a:r>
                <a:rPr lang="en-GB" sz="1400" dirty="0" err="1" smtClean="0"/>
                <a:t>FocalSystems</a:t>
              </a:r>
              <a:endParaRPr lang="en-GB" sz="1400" dirty="0"/>
            </a:p>
          </p:txBody>
        </p:sp>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2999" y="4578230"/>
              <a:ext cx="2782956" cy="137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4790874" y="1007892"/>
            <a:ext cx="2653085" cy="2860772"/>
            <a:chOff x="4528481" y="1007892"/>
            <a:chExt cx="2653085" cy="2860772"/>
          </a:xfrm>
        </p:grpSpPr>
        <p:sp>
          <p:nvSpPr>
            <p:cNvPr id="9" name="Rectangle 8"/>
            <p:cNvSpPr/>
            <p:nvPr/>
          </p:nvSpPr>
          <p:spPr>
            <a:xfrm>
              <a:off x="4528481" y="2699113"/>
              <a:ext cx="2653085" cy="1169551"/>
            </a:xfrm>
            <a:prstGeom prst="rect">
              <a:avLst/>
            </a:prstGeom>
          </p:spPr>
          <p:txBody>
            <a:bodyPr wrap="square">
              <a:spAutoFit/>
            </a:bodyPr>
            <a:lstStyle/>
            <a:p>
              <a:r>
                <a:rPr lang="en-GB" sz="1400" dirty="0"/>
                <a:t> </a:t>
              </a:r>
              <a:r>
                <a:rPr lang="en-GB" sz="1400" dirty="0" err="1"/>
                <a:t>Pixee</a:t>
              </a:r>
              <a:r>
                <a:rPr lang="en-GB" sz="1400" dirty="0"/>
                <a:t> Medical has created the first computer-assisted orthopaedic surgery solution using augmented reality to support total knee </a:t>
              </a:r>
              <a:r>
                <a:rPr lang="en-GB" sz="1400" dirty="0" err="1"/>
                <a:t>arthroplasty</a:t>
              </a:r>
              <a:r>
                <a:rPr lang="en-GB" sz="1400" dirty="0"/>
                <a:t>. </a:t>
              </a:r>
              <a:r>
                <a:rPr lang="en-GB" sz="1400" dirty="0" smtClean="0"/>
                <a:t> </a:t>
              </a:r>
            </a:p>
          </p:txBody>
        </p:sp>
        <p:pic>
          <p:nvPicPr>
            <p:cNvPr id="2055" name="Picture 7" descr="https://mk0orthoworlda9ok6dj.kinstacdn.com/wp-content/uploads/cache/2019/11/pixee-medical-AR/230732638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8481" y="1007892"/>
              <a:ext cx="2385013" cy="15866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04172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txBox="1">
            <a:spLocks noGrp="1"/>
          </p:cNvSpPr>
          <p:nvPr>
            <p:ph type="title"/>
          </p:nvPr>
        </p:nvSpPr>
        <p:spPr>
          <a:xfrm>
            <a:off x="838200" y="13862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Lecture</a:t>
            </a:r>
            <a:endParaRPr/>
          </a:p>
        </p:txBody>
      </p:sp>
      <p:sp>
        <p:nvSpPr>
          <p:cNvPr id="536" name="Google Shape;536;p44"/>
          <p:cNvSpPr txBox="1">
            <a:spLocks noGrp="1"/>
          </p:cNvSpPr>
          <p:nvPr>
            <p:ph type="body" idx="1"/>
          </p:nvPr>
        </p:nvSpPr>
        <p:spPr>
          <a:xfrm>
            <a:off x="838200" y="1268963"/>
            <a:ext cx="10515600" cy="529961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rgbClr val="C00000"/>
              </a:buClr>
              <a:buSzPts val="2800"/>
              <a:buNone/>
            </a:pPr>
            <a:r>
              <a:rPr lang="en-GB" b="1" dirty="0">
                <a:solidFill>
                  <a:srgbClr val="C00000"/>
                </a:solidFill>
              </a:rPr>
              <a:t>Part 1: Fundamentals. Artificial Neural Networks</a:t>
            </a:r>
            <a:endParaRPr dirty="0"/>
          </a:p>
          <a:p>
            <a:pPr marL="0" lvl="0" indent="0" algn="l" rtl="0">
              <a:lnSpc>
                <a:spcPct val="90000"/>
              </a:lnSpc>
              <a:spcBef>
                <a:spcPts val="1000"/>
              </a:spcBef>
              <a:spcAft>
                <a:spcPts val="0"/>
              </a:spcAft>
              <a:buClr>
                <a:schemeClr val="dk1"/>
              </a:buClr>
              <a:buSzPts val="1300"/>
              <a:buNone/>
            </a:pPr>
            <a:r>
              <a:rPr lang="en-GB" sz="1300" dirty="0">
                <a:latin typeface="Open Sans"/>
                <a:ea typeface="Open Sans"/>
                <a:cs typeface="Open Sans"/>
                <a:sym typeface="Open Sans"/>
              </a:rPr>
              <a:t>Multi layer perceptron</a:t>
            </a:r>
            <a:endParaRPr dirty="0"/>
          </a:p>
          <a:p>
            <a:pPr marL="0" lvl="0" indent="0" algn="l" rtl="0">
              <a:lnSpc>
                <a:spcPct val="90000"/>
              </a:lnSpc>
              <a:spcBef>
                <a:spcPts val="1000"/>
              </a:spcBef>
              <a:spcAft>
                <a:spcPts val="0"/>
              </a:spcAft>
              <a:buClr>
                <a:schemeClr val="dk1"/>
              </a:buClr>
              <a:buSzPts val="1300"/>
              <a:buNone/>
            </a:pPr>
            <a:r>
              <a:rPr lang="en-GB" sz="1300" dirty="0">
                <a:latin typeface="Open Sans"/>
                <a:ea typeface="Open Sans"/>
                <a:cs typeface="Open Sans"/>
                <a:sym typeface="Open Sans"/>
              </a:rPr>
              <a:t>Optimization. Loss functions</a:t>
            </a:r>
            <a:endParaRPr dirty="0"/>
          </a:p>
          <a:p>
            <a:pPr marL="0" lvl="0" indent="0" algn="l" rtl="0">
              <a:lnSpc>
                <a:spcPct val="90000"/>
              </a:lnSpc>
              <a:spcBef>
                <a:spcPts val="1000"/>
              </a:spcBef>
              <a:spcAft>
                <a:spcPts val="0"/>
              </a:spcAft>
              <a:buClr>
                <a:schemeClr val="dk1"/>
              </a:buClr>
              <a:buSzPts val="1300"/>
              <a:buNone/>
            </a:pPr>
            <a:r>
              <a:rPr lang="en-GB" sz="1300" dirty="0">
                <a:latin typeface="Open Sans"/>
                <a:ea typeface="Open Sans"/>
                <a:cs typeface="Open Sans"/>
                <a:sym typeface="Open Sans"/>
              </a:rPr>
              <a:t>Neural Networks</a:t>
            </a:r>
            <a:endParaRPr dirty="0"/>
          </a:p>
          <a:p>
            <a:pPr marL="0" lvl="0" indent="0" algn="l" rtl="0">
              <a:lnSpc>
                <a:spcPct val="90000"/>
              </a:lnSpc>
              <a:spcBef>
                <a:spcPts val="1000"/>
              </a:spcBef>
              <a:spcAft>
                <a:spcPts val="0"/>
              </a:spcAft>
              <a:buClr>
                <a:srgbClr val="C00000"/>
              </a:buClr>
              <a:buSzPts val="2800"/>
              <a:buNone/>
            </a:pPr>
            <a:r>
              <a:rPr lang="en-GB" b="1" dirty="0">
                <a:solidFill>
                  <a:srgbClr val="C00000"/>
                </a:solidFill>
              </a:rPr>
              <a:t>Part 2: Convolutional neural networks, visual transformers, graph convolutional neural networks</a:t>
            </a:r>
            <a:endParaRPr dirty="0"/>
          </a:p>
          <a:p>
            <a:pPr marL="0" lvl="0" indent="0" algn="l" rtl="0">
              <a:lnSpc>
                <a:spcPct val="90000"/>
              </a:lnSpc>
              <a:spcBef>
                <a:spcPts val="1000"/>
              </a:spcBef>
              <a:spcAft>
                <a:spcPts val="0"/>
              </a:spcAft>
              <a:buClr>
                <a:schemeClr val="dk1"/>
              </a:buClr>
              <a:buSzPts val="1200"/>
              <a:buNone/>
            </a:pPr>
            <a:r>
              <a:rPr lang="en-GB" sz="1200" dirty="0">
                <a:latin typeface="Open Sans"/>
                <a:ea typeface="Open Sans"/>
                <a:cs typeface="Open Sans"/>
                <a:sym typeface="Open Sans"/>
              </a:rPr>
              <a:t>Convolutions. Convolutional layers. Pooling layers.</a:t>
            </a:r>
            <a:endParaRPr dirty="0"/>
          </a:p>
          <a:p>
            <a:pPr marL="0" lvl="0" indent="0" algn="l" rtl="0">
              <a:lnSpc>
                <a:spcPct val="90000"/>
              </a:lnSpc>
              <a:spcBef>
                <a:spcPts val="1000"/>
              </a:spcBef>
              <a:spcAft>
                <a:spcPts val="0"/>
              </a:spcAft>
              <a:buClr>
                <a:schemeClr val="dk1"/>
              </a:buClr>
              <a:buSzPts val="1200"/>
              <a:buNone/>
            </a:pPr>
            <a:r>
              <a:rPr lang="en-GB" sz="1200" dirty="0">
                <a:latin typeface="Open Sans"/>
                <a:ea typeface="Open Sans"/>
                <a:cs typeface="Open Sans"/>
                <a:sym typeface="Open Sans"/>
              </a:rPr>
              <a:t>Attention mechanisms</a:t>
            </a:r>
            <a:endParaRPr dirty="0"/>
          </a:p>
          <a:p>
            <a:pPr marL="0" lvl="0" indent="0" algn="l" rtl="0">
              <a:lnSpc>
                <a:spcPct val="90000"/>
              </a:lnSpc>
              <a:spcBef>
                <a:spcPts val="1000"/>
              </a:spcBef>
              <a:spcAft>
                <a:spcPts val="0"/>
              </a:spcAft>
              <a:buClr>
                <a:schemeClr val="dk1"/>
              </a:buClr>
              <a:buSzPts val="1200"/>
              <a:buNone/>
            </a:pPr>
            <a:r>
              <a:rPr lang="en-GB" sz="1200" dirty="0" smtClean="0">
                <a:latin typeface="Open Sans"/>
                <a:ea typeface="Open Sans"/>
                <a:cs typeface="Open Sans"/>
                <a:sym typeface="Open Sans"/>
              </a:rPr>
              <a:t>Transformers. Visual transformers. Foundation models.</a:t>
            </a:r>
            <a:endParaRPr dirty="0"/>
          </a:p>
          <a:p>
            <a:pPr marL="0" lvl="0" indent="0" algn="l" rtl="0">
              <a:lnSpc>
                <a:spcPct val="90000"/>
              </a:lnSpc>
              <a:spcBef>
                <a:spcPts val="1000"/>
              </a:spcBef>
              <a:spcAft>
                <a:spcPts val="0"/>
              </a:spcAft>
              <a:buClr>
                <a:schemeClr val="dk1"/>
              </a:buClr>
              <a:buSzPts val="1200"/>
              <a:buNone/>
            </a:pPr>
            <a:r>
              <a:rPr lang="en-GB" sz="1200" b="0" i="0" u="none" strike="noStrike" dirty="0">
                <a:latin typeface="Open Sans"/>
                <a:ea typeface="Open Sans"/>
                <a:cs typeface="Open Sans"/>
                <a:sym typeface="Open Sans"/>
              </a:rPr>
              <a:t>Graph convolutional neural networks</a:t>
            </a:r>
            <a:endParaRPr dirty="0"/>
          </a:p>
          <a:p>
            <a:pPr marL="0" marR="0" lvl="0" indent="0" algn="l" rtl="0">
              <a:lnSpc>
                <a:spcPct val="90000"/>
              </a:lnSpc>
              <a:spcBef>
                <a:spcPts val="1000"/>
              </a:spcBef>
              <a:spcAft>
                <a:spcPts val="0"/>
              </a:spcAft>
              <a:buClr>
                <a:srgbClr val="C00000"/>
              </a:buClr>
              <a:buSzPts val="2800"/>
              <a:buFont typeface="Arial"/>
              <a:buNone/>
            </a:pPr>
            <a:r>
              <a:rPr lang="en-GB" sz="2800" b="1" i="0" u="none" strike="noStrike" cap="none" dirty="0">
                <a:solidFill>
                  <a:srgbClr val="C00000"/>
                </a:solidFill>
                <a:latin typeface="Calibri"/>
                <a:ea typeface="Calibri"/>
                <a:cs typeface="Calibri"/>
                <a:sym typeface="Calibri"/>
              </a:rPr>
              <a:t>Part 3: Applications and case studies</a:t>
            </a:r>
            <a:endParaRPr dirty="0"/>
          </a:p>
          <a:p>
            <a:pPr marL="0" marR="0" lvl="0" indent="0" algn="l" rtl="0">
              <a:lnSpc>
                <a:spcPct val="90000"/>
              </a:lnSpc>
              <a:spcBef>
                <a:spcPts val="1000"/>
              </a:spcBef>
              <a:spcAft>
                <a:spcPts val="0"/>
              </a:spcAft>
              <a:buClr>
                <a:srgbClr val="000000"/>
              </a:buClr>
              <a:buSzPts val="1200"/>
              <a:buFont typeface="Arial"/>
              <a:buNone/>
            </a:pPr>
            <a:r>
              <a:rPr lang="en-GB" sz="1200" b="0" i="0" u="none" strike="noStrike" cap="none" dirty="0">
                <a:solidFill>
                  <a:srgbClr val="000000"/>
                </a:solidFill>
                <a:latin typeface="Open Sans"/>
                <a:ea typeface="Open Sans"/>
                <a:cs typeface="Open Sans"/>
                <a:sym typeface="Open Sans"/>
              </a:rPr>
              <a:t>Object detection</a:t>
            </a:r>
            <a:endParaRPr dirty="0"/>
          </a:p>
          <a:p>
            <a:pPr marL="0" marR="0" lvl="0" indent="0" algn="l" rtl="0">
              <a:lnSpc>
                <a:spcPct val="90000"/>
              </a:lnSpc>
              <a:spcBef>
                <a:spcPts val="1000"/>
              </a:spcBef>
              <a:spcAft>
                <a:spcPts val="0"/>
              </a:spcAft>
              <a:buClr>
                <a:srgbClr val="000000"/>
              </a:buClr>
              <a:buSzPts val="1200"/>
              <a:buFont typeface="Arial"/>
              <a:buNone/>
            </a:pPr>
            <a:r>
              <a:rPr lang="en-GB" sz="1200" b="0" i="0" u="none" strike="noStrike" cap="none" dirty="0">
                <a:solidFill>
                  <a:srgbClr val="000000"/>
                </a:solidFill>
                <a:latin typeface="Open Sans"/>
                <a:ea typeface="Open Sans"/>
                <a:cs typeface="Open Sans"/>
                <a:sym typeface="Open Sans"/>
              </a:rPr>
              <a:t>Segmentation. Instance segmentation</a:t>
            </a:r>
            <a:endParaRPr dirty="0"/>
          </a:p>
          <a:p>
            <a:pPr marL="0" marR="0" lvl="0" indent="0" algn="l" rtl="0">
              <a:lnSpc>
                <a:spcPct val="90000"/>
              </a:lnSpc>
              <a:spcBef>
                <a:spcPts val="1000"/>
              </a:spcBef>
              <a:spcAft>
                <a:spcPts val="0"/>
              </a:spcAft>
              <a:buClr>
                <a:srgbClr val="000000"/>
              </a:buClr>
              <a:buSzPts val="1200"/>
              <a:buFont typeface="Arial"/>
              <a:buNone/>
            </a:pPr>
            <a:r>
              <a:rPr lang="en-GB" sz="1200" dirty="0" smtClean="0">
                <a:solidFill>
                  <a:srgbClr val="000000"/>
                </a:solidFill>
                <a:latin typeface="Open Sans"/>
                <a:ea typeface="Open Sans"/>
                <a:cs typeface="Open Sans"/>
                <a:sym typeface="Open Sans"/>
              </a:rPr>
              <a:t>Multimodal learning</a:t>
            </a:r>
          </a:p>
          <a:p>
            <a:pPr marL="0" marR="0" lvl="0" indent="0" algn="l" rtl="0">
              <a:lnSpc>
                <a:spcPct val="90000"/>
              </a:lnSpc>
              <a:spcBef>
                <a:spcPts val="1000"/>
              </a:spcBef>
              <a:spcAft>
                <a:spcPts val="0"/>
              </a:spcAft>
              <a:buClr>
                <a:srgbClr val="000000"/>
              </a:buClr>
              <a:buSzPts val="1200"/>
              <a:buFont typeface="Arial"/>
              <a:buNone/>
            </a:pPr>
            <a:r>
              <a:rPr lang="en-GB" sz="1200" dirty="0" smtClean="0">
                <a:solidFill>
                  <a:srgbClr val="000000"/>
                </a:solidFill>
                <a:latin typeface="Open Sans"/>
                <a:ea typeface="Open Sans"/>
                <a:cs typeface="Open Sans"/>
                <a:sym typeface="Open Sans"/>
              </a:rPr>
              <a:t> </a:t>
            </a:r>
            <a:r>
              <a:rPr lang="en-GB" b="1" i="0" u="none" strike="noStrike" cap="none" dirty="0" smtClean="0">
                <a:solidFill>
                  <a:srgbClr val="C00000"/>
                </a:solidFill>
              </a:rPr>
              <a:t>Part </a:t>
            </a:r>
            <a:r>
              <a:rPr lang="en-GB" b="1" i="0" u="none" strike="noStrike" cap="none" dirty="0">
                <a:solidFill>
                  <a:srgbClr val="C00000"/>
                </a:solidFill>
              </a:rPr>
              <a:t>4: </a:t>
            </a:r>
            <a:r>
              <a:rPr lang="en-GB" b="1" i="0" dirty="0">
                <a:solidFill>
                  <a:srgbClr val="C00000"/>
                </a:solidFill>
              </a:rPr>
              <a:t>Ethics of </a:t>
            </a:r>
            <a:r>
              <a:rPr lang="en-GB" b="1" i="0">
                <a:solidFill>
                  <a:srgbClr val="C00000"/>
                </a:solidFill>
              </a:rPr>
              <a:t>Artificial </a:t>
            </a:r>
            <a:r>
              <a:rPr lang="en-GB" b="1" i="0" smtClean="0">
                <a:solidFill>
                  <a:srgbClr val="C00000"/>
                </a:solidFill>
              </a:rPr>
              <a:t>Intelligence</a:t>
            </a:r>
            <a:endParaRPr dirty="0"/>
          </a:p>
          <a:p>
            <a:pPr marL="0" lvl="0" indent="0" algn="l" rtl="0">
              <a:lnSpc>
                <a:spcPct val="90000"/>
              </a:lnSpc>
              <a:spcBef>
                <a:spcPts val="1000"/>
              </a:spcBef>
              <a:spcAft>
                <a:spcPts val="0"/>
              </a:spcAft>
              <a:buClr>
                <a:schemeClr val="dk1"/>
              </a:buClr>
              <a:buSzPts val="2800"/>
              <a:buNone/>
            </a:pPr>
            <a:endParaRPr b="1" i="0" u="none" strike="noStrike" cap="none" dirty="0">
              <a:solidFill>
                <a:srgbClr val="C00000"/>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200"/>
              <a:buNone/>
            </a:pPr>
            <a:endParaRPr sz="1200" dirty="0">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1200"/>
              <a:buNone/>
            </a:pPr>
            <a:endParaRPr sz="1200" dirty="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Laboratories</a:t>
            </a:r>
            <a:endParaRPr/>
          </a:p>
        </p:txBody>
      </p:sp>
      <p:sp>
        <p:nvSpPr>
          <p:cNvPr id="542" name="Google Shape;542;p45"/>
          <p:cNvSpPr txBox="1">
            <a:spLocks noGrp="1"/>
          </p:cNvSpPr>
          <p:nvPr>
            <p:ph type="body" idx="1"/>
          </p:nvPr>
        </p:nvSpPr>
        <p:spPr>
          <a:xfrm>
            <a:off x="838200" y="1585519"/>
            <a:ext cx="10515600" cy="4591444"/>
          </a:xfrm>
          <a:prstGeom prst="rect">
            <a:avLst/>
          </a:prstGeom>
          <a:noFill/>
          <a:ln>
            <a:noFill/>
          </a:ln>
        </p:spPr>
        <p:txBody>
          <a:bodyPr spcFirstLastPara="1" wrap="square" lIns="91425" tIns="45700" rIns="91425" bIns="45700" anchor="t" anchorCtr="0">
            <a:normAutofit lnSpcReduction="10000"/>
          </a:bodyPr>
          <a:lstStyle/>
          <a:p>
            <a:pPr marL="514350" lvl="0" indent="-514350" algn="l" rtl="0">
              <a:lnSpc>
                <a:spcPct val="90000"/>
              </a:lnSpc>
              <a:spcBef>
                <a:spcPts val="0"/>
              </a:spcBef>
              <a:spcAft>
                <a:spcPts val="0"/>
              </a:spcAft>
              <a:buClr>
                <a:schemeClr val="dk1"/>
              </a:buClr>
              <a:buSzPts val="2800"/>
              <a:buAutoNum type="arabicPeriod"/>
            </a:pPr>
            <a:r>
              <a:rPr lang="en-GB" dirty="0"/>
              <a:t>Introduction to python, </a:t>
            </a:r>
            <a:r>
              <a:rPr lang="en-GB" dirty="0" err="1"/>
              <a:t>numpy</a:t>
            </a:r>
            <a:r>
              <a:rPr lang="en-GB" dirty="0"/>
              <a:t>. </a:t>
            </a:r>
            <a:endParaRPr dirty="0"/>
          </a:p>
          <a:p>
            <a:pPr marL="514350" lvl="0" indent="-514350" algn="l" rtl="0">
              <a:lnSpc>
                <a:spcPct val="90000"/>
              </a:lnSpc>
              <a:spcBef>
                <a:spcPts val="1000"/>
              </a:spcBef>
              <a:spcAft>
                <a:spcPts val="0"/>
              </a:spcAft>
              <a:buClr>
                <a:schemeClr val="dk1"/>
              </a:buClr>
              <a:buSzPts val="2800"/>
              <a:buAutoNum type="arabicPeriod"/>
            </a:pPr>
            <a:r>
              <a:rPr lang="en-GB" dirty="0" err="1"/>
              <a:t>Pytorch</a:t>
            </a:r>
            <a:r>
              <a:rPr lang="en-GB" dirty="0"/>
              <a:t> fundamentals. Implement a </a:t>
            </a:r>
            <a:r>
              <a:rPr lang="en-GB" dirty="0" err="1"/>
              <a:t>softmax</a:t>
            </a:r>
            <a:r>
              <a:rPr lang="en-GB" dirty="0"/>
              <a:t> classifier. Evaluating a model. </a:t>
            </a:r>
            <a:endParaRPr dirty="0"/>
          </a:p>
          <a:p>
            <a:pPr marL="514350" lvl="0" indent="-514350" algn="l" rtl="0">
              <a:lnSpc>
                <a:spcPct val="90000"/>
              </a:lnSpc>
              <a:spcBef>
                <a:spcPts val="1000"/>
              </a:spcBef>
              <a:spcAft>
                <a:spcPts val="0"/>
              </a:spcAft>
              <a:buClr>
                <a:schemeClr val="dk1"/>
              </a:buClr>
              <a:buSzPts val="2800"/>
              <a:buAutoNum type="arabicPeriod"/>
            </a:pPr>
            <a:r>
              <a:rPr lang="en-GB" dirty="0"/>
              <a:t>Convolutional neural networks. Fine tuning. Transfer learning. </a:t>
            </a:r>
            <a:r>
              <a:rPr lang="en-GB" dirty="0" err="1"/>
              <a:t>Hyperparameter</a:t>
            </a:r>
            <a:r>
              <a:rPr lang="en-GB" dirty="0"/>
              <a:t> tuning. </a:t>
            </a:r>
            <a:endParaRPr dirty="0"/>
          </a:p>
          <a:p>
            <a:pPr marL="514350" lvl="0" indent="-514350" algn="l" rtl="0">
              <a:lnSpc>
                <a:spcPct val="90000"/>
              </a:lnSpc>
              <a:spcBef>
                <a:spcPts val="1000"/>
              </a:spcBef>
              <a:spcAft>
                <a:spcPts val="0"/>
              </a:spcAft>
              <a:buClr>
                <a:schemeClr val="dk1"/>
              </a:buClr>
              <a:buSzPts val="2800"/>
              <a:buAutoNum type="arabicPeriod"/>
            </a:pPr>
            <a:r>
              <a:rPr lang="en-GB" dirty="0"/>
              <a:t>Semantic segmentation. Evaluating a semantic segmentation model</a:t>
            </a:r>
            <a:r>
              <a:rPr lang="en-GB" dirty="0" smtClean="0"/>
              <a:t>.</a:t>
            </a:r>
          </a:p>
          <a:p>
            <a:pPr marL="514350" lvl="0" indent="-514350" algn="l" rtl="0">
              <a:lnSpc>
                <a:spcPct val="90000"/>
              </a:lnSpc>
              <a:spcBef>
                <a:spcPts val="1000"/>
              </a:spcBef>
              <a:spcAft>
                <a:spcPts val="0"/>
              </a:spcAft>
              <a:buClr>
                <a:schemeClr val="dk1"/>
              </a:buClr>
              <a:buSzPts val="2800"/>
              <a:buAutoNum type="arabicPeriod"/>
            </a:pPr>
            <a:r>
              <a:rPr lang="en-GB" dirty="0" smtClean="0"/>
              <a:t>Transformer.</a:t>
            </a:r>
          </a:p>
          <a:p>
            <a:pPr marL="514350" indent="-514350">
              <a:buSzPts val="2800"/>
              <a:buFont typeface="Arial"/>
              <a:buAutoNum type="arabicPeriod"/>
            </a:pPr>
            <a:r>
              <a:rPr lang="en-GB" dirty="0"/>
              <a:t>Experiment </a:t>
            </a:r>
            <a:r>
              <a:rPr lang="en-GB" dirty="0" smtClean="0"/>
              <a:t>management. Deploying a model.</a:t>
            </a:r>
          </a:p>
          <a:p>
            <a:pPr marL="514350" lvl="0" indent="-514350" algn="l" rtl="0">
              <a:lnSpc>
                <a:spcPct val="90000"/>
              </a:lnSpc>
              <a:spcBef>
                <a:spcPts val="1000"/>
              </a:spcBef>
              <a:spcAft>
                <a:spcPts val="0"/>
              </a:spcAft>
              <a:buClr>
                <a:schemeClr val="dk1"/>
              </a:buClr>
              <a:buSzPts val="2800"/>
              <a:buAutoNum type="arabicPeriod"/>
            </a:pPr>
            <a:r>
              <a:rPr lang="en-GB" dirty="0" smtClean="0"/>
              <a:t>Laboratories presentation</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514350" lvl="0" indent="-336550" algn="l" rtl="0">
              <a:lnSpc>
                <a:spcPct val="90000"/>
              </a:lnSpc>
              <a:spcBef>
                <a:spcPts val="1000"/>
              </a:spcBef>
              <a:spcAft>
                <a:spcPts val="0"/>
              </a:spcAft>
              <a:buClr>
                <a:schemeClr val="dk1"/>
              </a:buClr>
              <a:buSzPts val="2800"/>
              <a:buNone/>
            </a:pPr>
            <a:endParaRPr dirty="0"/>
          </a:p>
          <a:p>
            <a:pPr marL="514350" lvl="0" indent="-33655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Grading</a:t>
            </a:r>
            <a:endParaRPr/>
          </a:p>
        </p:txBody>
      </p:sp>
      <p:sp>
        <p:nvSpPr>
          <p:cNvPr id="554" name="Google Shape;554;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dirty="0"/>
              <a:t>Written examination: </a:t>
            </a:r>
            <a:r>
              <a:rPr lang="en-GB" dirty="0" smtClean="0"/>
              <a:t>50%</a:t>
            </a:r>
            <a:endParaRPr dirty="0"/>
          </a:p>
          <a:p>
            <a:pPr marL="228600" lvl="0" indent="-228600" algn="l" rtl="0">
              <a:lnSpc>
                <a:spcPct val="90000"/>
              </a:lnSpc>
              <a:spcBef>
                <a:spcPts val="1000"/>
              </a:spcBef>
              <a:spcAft>
                <a:spcPts val="0"/>
              </a:spcAft>
              <a:buClr>
                <a:schemeClr val="dk1"/>
              </a:buClr>
              <a:buSzPts val="2800"/>
              <a:buChar char="•"/>
            </a:pPr>
            <a:r>
              <a:rPr lang="en-GB" dirty="0" smtClean="0"/>
              <a:t>Laboratories: 50 % (some sort of oral exam at the end of the </a:t>
            </a:r>
            <a:r>
              <a:rPr lang="en-GB" dirty="0" err="1" smtClean="0"/>
              <a:t>semeter</a:t>
            </a:r>
            <a:r>
              <a:rPr lang="en-GB" dirty="0" smtClean="0"/>
              <a:t>)</a:t>
            </a:r>
            <a:endParaRPr dirty="0"/>
          </a:p>
          <a:p>
            <a:pPr marL="228600" lvl="0" indent="-50800" algn="l" rtl="0">
              <a:lnSpc>
                <a:spcPct val="90000"/>
              </a:lnSpc>
              <a:spcBef>
                <a:spcPts val="1000"/>
              </a:spcBef>
              <a:spcAft>
                <a:spcPts val="0"/>
              </a:spcAft>
              <a:buClr>
                <a:schemeClr val="dk1"/>
              </a:buClr>
              <a:buSzPts val="2800"/>
              <a:buNone/>
            </a:pPr>
            <a:endParaRPr dirty="0"/>
          </a:p>
          <a:p>
            <a:pPr marL="0" lvl="0" indent="0" algn="ctr" rtl="0">
              <a:lnSpc>
                <a:spcPct val="90000"/>
              </a:lnSpc>
              <a:spcBef>
                <a:spcPts val="1000"/>
              </a:spcBef>
              <a:spcAft>
                <a:spcPts val="0"/>
              </a:spcAft>
              <a:buClr>
                <a:schemeClr val="dk1"/>
              </a:buClr>
              <a:buSzPts val="2800"/>
              <a:buNone/>
            </a:pPr>
            <a:r>
              <a:rPr lang="en-GB" dirty="0"/>
              <a:t>The final grade (average between written exam and project) should be at least 5 </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8"/>
          <p:cNvSpPr txBox="1">
            <a:spLocks noGrp="1"/>
          </p:cNvSpPr>
          <p:nvPr>
            <p:ph type="title"/>
          </p:nvPr>
        </p:nvSpPr>
        <p:spPr>
          <a:xfrm>
            <a:off x="795068" y="10633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Recommended </a:t>
            </a:r>
            <a:r>
              <a:rPr lang="en-GB" dirty="0" smtClean="0"/>
              <a:t>resources (1)</a:t>
            </a:r>
            <a:endParaRPr dirty="0"/>
          </a:p>
        </p:txBody>
      </p:sp>
      <p:sp>
        <p:nvSpPr>
          <p:cNvPr id="560" name="Google Shape;560;p48"/>
          <p:cNvSpPr txBox="1">
            <a:spLocks noGrp="1"/>
          </p:cNvSpPr>
          <p:nvPr>
            <p:ph type="body" idx="1"/>
          </p:nvPr>
        </p:nvSpPr>
        <p:spPr>
          <a:xfrm>
            <a:off x="838200" y="1483743"/>
            <a:ext cx="10515600" cy="469322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dirty="0"/>
          </a:p>
          <a:p>
            <a:pPr marL="228600" lvl="0" indent="-228600">
              <a:buSzPts val="2800"/>
            </a:pPr>
            <a:r>
              <a:rPr lang="en-GB" dirty="0" smtClean="0"/>
              <a:t>Mathematics for Machine Learning, </a:t>
            </a:r>
            <a:r>
              <a:rPr lang="en-GB" dirty="0"/>
              <a:t>Marc Peter </a:t>
            </a:r>
            <a:r>
              <a:rPr lang="en-GB" dirty="0" err="1" smtClean="0"/>
              <a:t>Deisenroth</a:t>
            </a:r>
            <a:r>
              <a:rPr lang="en-GB" dirty="0"/>
              <a:t>, A. Aldo Faisal Cheng Soon </a:t>
            </a:r>
            <a:r>
              <a:rPr lang="en-GB" dirty="0" err="1" smtClean="0"/>
              <a:t>Ong</a:t>
            </a:r>
            <a:r>
              <a:rPr lang="en-GB" dirty="0"/>
              <a:t> </a:t>
            </a:r>
            <a:endParaRPr lang="en-GB" dirty="0" smtClean="0"/>
          </a:p>
          <a:p>
            <a:pPr marL="685800" lvl="1" indent="-228600">
              <a:buSzPts val="2800"/>
            </a:pPr>
            <a:r>
              <a:rPr lang="en-GB" dirty="0">
                <a:hlinkClick r:id="rId3"/>
              </a:rPr>
              <a:t>https://</a:t>
            </a:r>
            <a:r>
              <a:rPr lang="en-GB" dirty="0" smtClean="0">
                <a:hlinkClick r:id="rId3"/>
              </a:rPr>
              <a:t>mml-book.github.io/book/mml-book.pdf</a:t>
            </a:r>
            <a:r>
              <a:rPr lang="en-GB" dirty="0" smtClean="0"/>
              <a:t> </a:t>
            </a:r>
          </a:p>
          <a:p>
            <a:pPr marL="228600" lvl="0" indent="-228600" algn="l" rtl="0">
              <a:lnSpc>
                <a:spcPct val="90000"/>
              </a:lnSpc>
              <a:spcBef>
                <a:spcPts val="1000"/>
              </a:spcBef>
              <a:spcAft>
                <a:spcPts val="0"/>
              </a:spcAft>
              <a:buClr>
                <a:schemeClr val="dk1"/>
              </a:buClr>
              <a:buSzPts val="2800"/>
              <a:buChar char="•"/>
            </a:pPr>
            <a:r>
              <a:rPr lang="en-GB" dirty="0" err="1" smtClean="0"/>
              <a:t>Goodfellow</a:t>
            </a:r>
            <a:r>
              <a:rPr lang="en-GB" dirty="0"/>
              <a:t>, Ian, </a:t>
            </a:r>
            <a:r>
              <a:rPr lang="en-GB" dirty="0" err="1"/>
              <a:t>Yoshua</a:t>
            </a:r>
            <a:r>
              <a:rPr lang="en-GB" dirty="0"/>
              <a:t> </a:t>
            </a:r>
            <a:r>
              <a:rPr lang="en-GB" dirty="0" err="1" smtClean="0"/>
              <a:t>Bengio</a:t>
            </a:r>
            <a:r>
              <a:rPr lang="en-GB" dirty="0"/>
              <a:t>, and Aaron </a:t>
            </a:r>
            <a:r>
              <a:rPr lang="en-GB" dirty="0" err="1"/>
              <a:t>Courville</a:t>
            </a:r>
            <a:r>
              <a:rPr lang="en-GB" dirty="0"/>
              <a:t>. Deep learning. MIT press, 2016.</a:t>
            </a:r>
            <a:endParaRPr dirty="0"/>
          </a:p>
          <a:p>
            <a:pPr marL="685800" lvl="1" indent="-228600" algn="l" rtl="0">
              <a:lnSpc>
                <a:spcPct val="90000"/>
              </a:lnSpc>
              <a:spcBef>
                <a:spcPts val="500"/>
              </a:spcBef>
              <a:spcAft>
                <a:spcPts val="0"/>
              </a:spcAft>
              <a:buClr>
                <a:schemeClr val="dk1"/>
              </a:buClr>
              <a:buSzPts val="2400"/>
              <a:buChar char="•"/>
            </a:pPr>
            <a:r>
              <a:rPr lang="en-GB" u="sng" dirty="0">
                <a:solidFill>
                  <a:schemeClr val="hlink"/>
                </a:solidFill>
                <a:hlinkClick r:id="rId4"/>
              </a:rPr>
              <a:t>http://www.deeplearningbook.org/</a:t>
            </a:r>
            <a:endParaRPr dirty="0"/>
          </a:p>
          <a:p>
            <a:pPr marL="228600" indent="-228600">
              <a:spcBef>
                <a:spcPts val="500"/>
              </a:spcBef>
              <a:buSzPts val="2400"/>
            </a:pPr>
            <a:r>
              <a:rPr lang="en-GB" dirty="0" smtClean="0"/>
              <a:t>CS231n lecture</a:t>
            </a:r>
            <a:r>
              <a:rPr lang="en-GB" dirty="0"/>
              <a:t>, Stanford - </a:t>
            </a:r>
            <a:r>
              <a:rPr lang="en-GB" dirty="0">
                <a:hlinkClick r:id="rId5"/>
              </a:rPr>
              <a:t>https://cs231n.github.io</a:t>
            </a:r>
            <a:r>
              <a:rPr lang="en-GB" dirty="0" smtClean="0">
                <a:hlinkClick r:id="rId5"/>
              </a:rPr>
              <a:t>/</a:t>
            </a:r>
            <a:r>
              <a:rPr lang="en-GB" dirty="0" smtClean="0"/>
              <a:t> (lecture notes)</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Recommended resources </a:t>
            </a:r>
            <a:r>
              <a:rPr lang="en-GB" dirty="0" smtClean="0"/>
              <a:t>(2)</a:t>
            </a:r>
            <a:endParaRPr lang="en-GB" dirty="0"/>
          </a:p>
        </p:txBody>
      </p:sp>
      <p:sp>
        <p:nvSpPr>
          <p:cNvPr id="3" name="Text Placeholder 2"/>
          <p:cNvSpPr>
            <a:spLocks noGrp="1"/>
          </p:cNvSpPr>
          <p:nvPr>
            <p:ph type="body" idx="1"/>
          </p:nvPr>
        </p:nvSpPr>
        <p:spPr/>
        <p:txBody>
          <a:bodyPr/>
          <a:lstStyle/>
          <a:p>
            <a:pPr marL="228600" lvl="0" indent="-228600">
              <a:buSzPts val="2800"/>
            </a:pPr>
            <a:r>
              <a:rPr lang="en-GB" dirty="0"/>
              <a:t>deeplearning.ai</a:t>
            </a:r>
          </a:p>
          <a:p>
            <a:pPr marL="685800" lvl="1" indent="-228600">
              <a:buSzPts val="2400"/>
            </a:pPr>
            <a:r>
              <a:rPr lang="en-GB" u="sng" dirty="0">
                <a:solidFill>
                  <a:schemeClr val="hlink"/>
                </a:solidFill>
                <a:hlinkClick r:id="rId2"/>
              </a:rPr>
              <a:t>https://www.deeplearning.ai/</a:t>
            </a:r>
            <a:r>
              <a:rPr lang="en-GB" dirty="0"/>
              <a:t> (Machine Learning Specialization, Deep Learning Specialization – courses also available on </a:t>
            </a:r>
            <a:r>
              <a:rPr lang="en-GB" dirty="0" err="1"/>
              <a:t>youtube</a:t>
            </a:r>
            <a:r>
              <a:rPr lang="en-GB" dirty="0" smtClean="0"/>
              <a:t>)</a:t>
            </a:r>
          </a:p>
          <a:p>
            <a:pPr marL="228600" indent="-228600">
              <a:buSzPts val="2400"/>
            </a:pPr>
            <a:r>
              <a:rPr lang="en-GB" dirty="0" smtClean="0"/>
              <a:t>Andrew </a:t>
            </a:r>
            <a:r>
              <a:rPr lang="en-GB" dirty="0" err="1" smtClean="0"/>
              <a:t>Karpathy</a:t>
            </a:r>
            <a:r>
              <a:rPr lang="en-GB" dirty="0" smtClean="0"/>
              <a:t> – </a:t>
            </a:r>
            <a:r>
              <a:rPr lang="en-GB" i="1" dirty="0" smtClean="0"/>
              <a:t>Neural Networks – Zero to Hero</a:t>
            </a:r>
          </a:p>
          <a:p>
            <a:pPr marL="685800" lvl="1" indent="-228600">
              <a:buSzPts val="2400"/>
            </a:pPr>
            <a:r>
              <a:rPr lang="en-GB" dirty="0">
                <a:hlinkClick r:id="rId3"/>
              </a:rPr>
              <a:t>https://www.youtube.com/@</a:t>
            </a:r>
            <a:r>
              <a:rPr lang="en-GB" dirty="0" smtClean="0">
                <a:hlinkClick r:id="rId3"/>
              </a:rPr>
              <a:t>AndrejKarpathy</a:t>
            </a:r>
            <a:r>
              <a:rPr lang="en-GB" dirty="0" smtClean="0"/>
              <a:t> </a:t>
            </a:r>
          </a:p>
          <a:p>
            <a:pPr marL="228600" indent="-228600">
              <a:buSzPts val="2400"/>
            </a:pPr>
            <a:r>
              <a:rPr lang="en-GB" dirty="0" smtClean="0"/>
              <a:t>Full Stack Deep Learning</a:t>
            </a:r>
          </a:p>
          <a:p>
            <a:pPr marL="685800" lvl="1" indent="-228600">
              <a:buSzPts val="2400"/>
            </a:pPr>
            <a:r>
              <a:rPr lang="en-GB" dirty="0">
                <a:hlinkClick r:id="rId4"/>
              </a:rPr>
              <a:t>https://fullstackdeeplearning.com</a:t>
            </a:r>
            <a:r>
              <a:rPr lang="en-GB" dirty="0" smtClean="0">
                <a:hlinkClick r:id="rId4"/>
              </a:rPr>
              <a:t>/</a:t>
            </a:r>
            <a:r>
              <a:rPr lang="en-GB" dirty="0" smtClean="0"/>
              <a:t> </a:t>
            </a:r>
          </a:p>
          <a:p>
            <a:pPr marL="228600" indent="-228600">
              <a:buSzPts val="2400"/>
            </a:pPr>
            <a:r>
              <a:rPr lang="en-GB" dirty="0" smtClean="0"/>
              <a:t>Weights and biases free courses</a:t>
            </a:r>
          </a:p>
          <a:p>
            <a:pPr marL="685800" lvl="1" indent="-228600">
              <a:buSzPts val="2400"/>
            </a:pPr>
            <a:r>
              <a:rPr lang="en-GB" dirty="0">
                <a:hlinkClick r:id="rId5"/>
              </a:rPr>
              <a:t>https://</a:t>
            </a:r>
            <a:r>
              <a:rPr lang="en-GB" dirty="0" smtClean="0">
                <a:hlinkClick r:id="rId5"/>
              </a:rPr>
              <a:t>www.wandb.courses/pages/w-b-courses</a:t>
            </a:r>
            <a:r>
              <a:rPr lang="en-GB" dirty="0" smtClean="0"/>
              <a:t> </a:t>
            </a:r>
            <a:endParaRPr lang="en-GB" dirty="0"/>
          </a:p>
          <a:p>
            <a:endParaRPr lang="en-GB" dirty="0"/>
          </a:p>
        </p:txBody>
      </p:sp>
    </p:spTree>
    <p:extLst>
      <p:ext uri="{BB962C8B-B14F-4D97-AF65-F5344CB8AC3E}">
        <p14:creationId xmlns:p14="http://schemas.microsoft.com/office/powerpoint/2010/main" val="1794869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6"/>
          <p:cNvSpPr txBox="1">
            <a:spLocks noGrp="1"/>
          </p:cNvSpPr>
          <p:nvPr>
            <p:ph type="title"/>
          </p:nvPr>
        </p:nvSpPr>
        <p:spPr>
          <a:xfrm>
            <a:off x="838200" y="-10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smtClean="0"/>
              <a:t>Research articles</a:t>
            </a:r>
            <a:endParaRPr dirty="0"/>
          </a:p>
        </p:txBody>
      </p:sp>
      <p:sp>
        <p:nvSpPr>
          <p:cNvPr id="548" name="Google Shape;548;p46"/>
          <p:cNvSpPr txBox="1">
            <a:spLocks noGrp="1"/>
          </p:cNvSpPr>
          <p:nvPr>
            <p:ph type="body" idx="1"/>
          </p:nvPr>
        </p:nvSpPr>
        <p:spPr>
          <a:xfrm>
            <a:off x="838200" y="1325461"/>
            <a:ext cx="10515600" cy="4851502"/>
          </a:xfrm>
          <a:prstGeom prst="rect">
            <a:avLst/>
          </a:prstGeom>
          <a:noFill/>
          <a:ln>
            <a:noFill/>
          </a:ln>
        </p:spPr>
        <p:txBody>
          <a:bodyPr spcFirstLastPara="1" wrap="square" lIns="91425" tIns="45700" rIns="91425" bIns="45700" anchor="t" anchorCtr="0">
            <a:normAutofit/>
          </a:bodyPr>
          <a:lstStyle/>
          <a:p>
            <a:pPr marL="228600" lvl="0" indent="-215265">
              <a:buSzPct val="100000"/>
            </a:pPr>
            <a:r>
              <a:rPr lang="en-GB" b="1" dirty="0" smtClean="0"/>
              <a:t>How to read a research paper (Andrew Ng):</a:t>
            </a:r>
            <a:endParaRPr lang="en-GB" dirty="0">
              <a:hlinkClick r:id="rId3"/>
            </a:endParaRPr>
          </a:p>
          <a:p>
            <a:pPr marL="228600" lvl="0" indent="-215265">
              <a:buSzPct val="100000"/>
            </a:pPr>
            <a:r>
              <a:rPr lang="en-GB" dirty="0" smtClean="0">
                <a:hlinkClick r:id="rId3"/>
              </a:rPr>
              <a:t>https</a:t>
            </a:r>
            <a:r>
              <a:rPr lang="en-GB" dirty="0">
                <a:hlinkClick r:id="rId3"/>
              </a:rPr>
              <a:t>://</a:t>
            </a:r>
            <a:r>
              <a:rPr lang="en-GB" dirty="0" smtClean="0">
                <a:hlinkClick r:id="rId3"/>
              </a:rPr>
              <a:t>forums.fast.ai/t/how-to-read-research-papers-andrew-ng/66892</a:t>
            </a:r>
            <a:r>
              <a:rPr lang="en-GB" dirty="0" smtClean="0"/>
              <a:t> </a:t>
            </a:r>
            <a:endParaRPr lang="en-GB" dirty="0"/>
          </a:p>
          <a:p>
            <a:pPr marL="228600" lvl="0" indent="-215265" algn="l" rtl="0">
              <a:lnSpc>
                <a:spcPct val="90000"/>
              </a:lnSpc>
              <a:spcBef>
                <a:spcPts val="1000"/>
              </a:spcBef>
              <a:spcAft>
                <a:spcPts val="0"/>
              </a:spcAft>
              <a:buClr>
                <a:schemeClr val="dk1"/>
              </a:buClr>
              <a:buSzPct val="100000"/>
              <a:buChar char="•"/>
            </a:pPr>
            <a:r>
              <a:rPr lang="en-GB" b="1" dirty="0" smtClean="0"/>
              <a:t>Technical writing (Zachary </a:t>
            </a:r>
            <a:r>
              <a:rPr lang="en-GB" b="1" dirty="0"/>
              <a:t>Lipton): </a:t>
            </a:r>
            <a:r>
              <a:rPr lang="en-GB" u="sng" dirty="0">
                <a:solidFill>
                  <a:schemeClr val="hlink"/>
                </a:solidFill>
                <a:hlinkClick r:id="rId4"/>
              </a:rPr>
              <a:t>https://www.approximatelycorrect.com/2018/01/29/heuristics-technical-scientific-writing-machine-learning-perspective/</a:t>
            </a:r>
            <a:r>
              <a:rPr lang="en-GB" dirty="0"/>
              <a:t>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Evolution of the eye</a:t>
            </a:r>
            <a:endParaRPr/>
          </a:p>
        </p:txBody>
      </p:sp>
      <p:pic>
        <p:nvPicPr>
          <p:cNvPr id="120" name="Google Shape;120;p5"/>
          <p:cNvPicPr preferRelativeResize="0">
            <a:picLocks noGrp="1"/>
          </p:cNvPicPr>
          <p:nvPr>
            <p:ph type="body" idx="1"/>
          </p:nvPr>
        </p:nvPicPr>
        <p:blipFill rotWithShape="1">
          <a:blip r:embed="rId3">
            <a:alphaModFix/>
          </a:blip>
          <a:srcRect/>
          <a:stretch/>
        </p:blipFill>
        <p:spPr>
          <a:xfrm>
            <a:off x="628076" y="1963518"/>
            <a:ext cx="5801784" cy="4351338"/>
          </a:xfrm>
          <a:prstGeom prst="rect">
            <a:avLst/>
          </a:prstGeom>
          <a:noFill/>
          <a:ln>
            <a:noFill/>
          </a:ln>
        </p:spPr>
      </p:pic>
      <p:pic>
        <p:nvPicPr>
          <p:cNvPr id="121" name="Google Shape;121;p5"/>
          <p:cNvPicPr preferRelativeResize="0"/>
          <p:nvPr/>
        </p:nvPicPr>
        <p:blipFill rotWithShape="1">
          <a:blip r:embed="rId4">
            <a:alphaModFix/>
          </a:blip>
          <a:srcRect/>
          <a:stretch/>
        </p:blipFill>
        <p:spPr>
          <a:xfrm>
            <a:off x="6774055" y="3143149"/>
            <a:ext cx="4081299" cy="3171707"/>
          </a:xfrm>
          <a:prstGeom prst="rect">
            <a:avLst/>
          </a:prstGeom>
          <a:noFill/>
          <a:ln>
            <a:noFill/>
          </a:ln>
        </p:spPr>
      </p:pic>
      <p:sp>
        <p:nvSpPr>
          <p:cNvPr id="122" name="Google Shape;122;p5"/>
          <p:cNvSpPr txBox="1"/>
          <p:nvPr/>
        </p:nvSpPr>
        <p:spPr>
          <a:xfrm>
            <a:off x="6715334" y="2030135"/>
            <a:ext cx="44059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Cambrian Explosion:  541 million years ago</a:t>
            </a:r>
            <a:endParaRPr/>
          </a:p>
        </p:txBody>
      </p:sp>
      <p:sp>
        <p:nvSpPr>
          <p:cNvPr id="123" name="Google Shape;123;p5"/>
          <p:cNvSpPr txBox="1"/>
          <p:nvPr/>
        </p:nvSpPr>
        <p:spPr>
          <a:xfrm>
            <a:off x="628076" y="6587686"/>
            <a:ext cx="361028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Calibri"/>
                <a:ea typeface="Calibri"/>
                <a:cs typeface="Calibri"/>
                <a:sym typeface="Calibri"/>
              </a:rPr>
              <a:t>Image source: </a:t>
            </a:r>
            <a:r>
              <a:rPr lang="en-GB" sz="1000" u="sng">
                <a:solidFill>
                  <a:schemeClr val="dk1"/>
                </a:solidFill>
                <a:latin typeface="Calibri"/>
                <a:ea typeface="Calibri"/>
                <a:cs typeface="Calibri"/>
                <a:sym typeface="Calibri"/>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https://en.wikipedia.org/wiki/Cambrian_explosion</a:t>
            </a:r>
            <a:r>
              <a:rPr lang="en-GB" sz="1000">
                <a:solidFill>
                  <a:schemeClr val="dk1"/>
                </a:solidFill>
                <a:latin typeface="Calibri"/>
                <a:ea typeface="Calibri"/>
                <a:cs typeface="Calibri"/>
                <a:sym typeface="Calibri"/>
              </a:rPr>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9"/>
          <p:cNvSpPr txBox="1">
            <a:spLocks noGrp="1"/>
          </p:cNvSpPr>
          <p:nvPr>
            <p:ph type="title"/>
          </p:nvPr>
        </p:nvSpPr>
        <p:spPr>
          <a:xfrm>
            <a:off x="327997" y="3183976"/>
            <a:ext cx="6231423" cy="69756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GB" sz="7300" i="1"/>
              <a:t>I hope you’ll enjoy this course</a:t>
            </a:r>
            <a:endParaRPr/>
          </a:p>
        </p:txBody>
      </p:sp>
      <p:pic>
        <p:nvPicPr>
          <p:cNvPr id="566" name="Google Shape;566;p49" descr="A picture containing text&#10;&#10;Description automatically generated"/>
          <p:cNvPicPr preferRelativeResize="0"/>
          <p:nvPr/>
        </p:nvPicPr>
        <p:blipFill rotWithShape="1">
          <a:blip r:embed="rId3">
            <a:alphaModFix/>
          </a:blip>
          <a:srcRect/>
          <a:stretch/>
        </p:blipFill>
        <p:spPr>
          <a:xfrm>
            <a:off x="6745374" y="1721795"/>
            <a:ext cx="4173166" cy="4173166"/>
          </a:xfrm>
          <a:prstGeom prst="rect">
            <a:avLst/>
          </a:prstGeom>
          <a:noFill/>
          <a:ln>
            <a:noFill/>
          </a:ln>
        </p:spPr>
      </p:pic>
      <p:sp>
        <p:nvSpPr>
          <p:cNvPr id="567" name="Google Shape;567;p49"/>
          <p:cNvSpPr txBox="1"/>
          <p:nvPr/>
        </p:nvSpPr>
        <p:spPr>
          <a:xfrm>
            <a:off x="7480570" y="6118698"/>
            <a:ext cx="29412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Image generated with DALL-E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50" descr="A person giving a presentation&#10;&#10;Description automatically generated with medium confidence"/>
          <p:cNvPicPr preferRelativeResize="0"/>
          <p:nvPr/>
        </p:nvPicPr>
        <p:blipFill rotWithShape="1">
          <a:blip r:embed="rId3">
            <a:alphaModFix/>
          </a:blip>
          <a:srcRect/>
          <a:stretch/>
        </p:blipFill>
        <p:spPr>
          <a:xfrm>
            <a:off x="653144" y="611950"/>
            <a:ext cx="4455926" cy="4455926"/>
          </a:xfrm>
          <a:prstGeom prst="rect">
            <a:avLst/>
          </a:prstGeom>
          <a:noFill/>
          <a:ln>
            <a:noFill/>
          </a:ln>
        </p:spPr>
      </p:pic>
      <p:sp>
        <p:nvSpPr>
          <p:cNvPr id="573" name="Google Shape;573;p50"/>
          <p:cNvSpPr txBox="1"/>
          <p:nvPr/>
        </p:nvSpPr>
        <p:spPr>
          <a:xfrm>
            <a:off x="281354" y="5365820"/>
            <a:ext cx="54128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Image generated with DALL-E: Teacher saying thank you</a:t>
            </a:r>
            <a:endParaRPr/>
          </a:p>
        </p:txBody>
      </p:sp>
      <p:sp>
        <p:nvSpPr>
          <p:cNvPr id="574" name="Google Shape;574;p50"/>
          <p:cNvSpPr txBox="1"/>
          <p:nvPr/>
        </p:nvSpPr>
        <p:spPr>
          <a:xfrm>
            <a:off x="6267673" y="5365820"/>
            <a:ext cx="592432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Image generated with DALL-E: Happy students learning about AI</a:t>
            </a:r>
            <a:endParaRPr/>
          </a:p>
        </p:txBody>
      </p:sp>
      <p:pic>
        <p:nvPicPr>
          <p:cNvPr id="575" name="Google Shape;575;p50" descr="A group of people sitting at a table&#10;&#10;Description automatically generated with medium confidence"/>
          <p:cNvPicPr preferRelativeResize="0"/>
          <p:nvPr/>
        </p:nvPicPr>
        <p:blipFill rotWithShape="1">
          <a:blip r:embed="rId4">
            <a:alphaModFix/>
          </a:blip>
          <a:srcRect/>
          <a:stretch/>
        </p:blipFill>
        <p:spPr>
          <a:xfrm>
            <a:off x="7111618" y="577725"/>
            <a:ext cx="4524375" cy="4524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6"/>
          <p:cNvPicPr preferRelativeResize="0"/>
          <p:nvPr/>
        </p:nvPicPr>
        <p:blipFill rotWithShape="1">
          <a:blip r:embed="rId3">
            <a:alphaModFix/>
          </a:blip>
          <a:srcRect/>
          <a:stretch/>
        </p:blipFill>
        <p:spPr>
          <a:xfrm>
            <a:off x="2758316" y="5091346"/>
            <a:ext cx="4158000" cy="1800000"/>
          </a:xfrm>
          <a:prstGeom prst="rect">
            <a:avLst/>
          </a:prstGeom>
          <a:noFill/>
          <a:ln>
            <a:noFill/>
          </a:ln>
        </p:spPr>
      </p:pic>
      <p:pic>
        <p:nvPicPr>
          <p:cNvPr id="129" name="Google Shape;129;p6"/>
          <p:cNvPicPr preferRelativeResize="0"/>
          <p:nvPr/>
        </p:nvPicPr>
        <p:blipFill rotWithShape="1">
          <a:blip r:embed="rId4">
            <a:alphaModFix/>
          </a:blip>
          <a:srcRect/>
          <a:stretch/>
        </p:blipFill>
        <p:spPr>
          <a:xfrm>
            <a:off x="6969447" y="3605861"/>
            <a:ext cx="5176397" cy="3242300"/>
          </a:xfrm>
          <a:prstGeom prst="rect">
            <a:avLst/>
          </a:prstGeom>
          <a:noFill/>
          <a:ln>
            <a:noFill/>
          </a:ln>
        </p:spPr>
      </p:pic>
      <p:pic>
        <p:nvPicPr>
          <p:cNvPr id="130" name="Google Shape;130;p6"/>
          <p:cNvPicPr preferRelativeResize="0"/>
          <p:nvPr/>
        </p:nvPicPr>
        <p:blipFill rotWithShape="1">
          <a:blip r:embed="rId5">
            <a:alphaModFix/>
          </a:blip>
          <a:srcRect/>
          <a:stretch/>
        </p:blipFill>
        <p:spPr>
          <a:xfrm>
            <a:off x="0" y="51348"/>
            <a:ext cx="2803616" cy="2520000"/>
          </a:xfrm>
          <a:prstGeom prst="rect">
            <a:avLst/>
          </a:prstGeom>
          <a:noFill/>
          <a:ln>
            <a:noFill/>
          </a:ln>
        </p:spPr>
      </p:pic>
      <p:pic>
        <p:nvPicPr>
          <p:cNvPr id="131" name="Google Shape;131;p6"/>
          <p:cNvPicPr preferRelativeResize="0"/>
          <p:nvPr/>
        </p:nvPicPr>
        <p:blipFill rotWithShape="1">
          <a:blip r:embed="rId6">
            <a:alphaModFix/>
          </a:blip>
          <a:srcRect/>
          <a:stretch/>
        </p:blipFill>
        <p:spPr>
          <a:xfrm>
            <a:off x="26566" y="2571346"/>
            <a:ext cx="2777050" cy="2520000"/>
          </a:xfrm>
          <a:prstGeom prst="rect">
            <a:avLst/>
          </a:prstGeom>
          <a:noFill/>
          <a:ln>
            <a:noFill/>
          </a:ln>
        </p:spPr>
      </p:pic>
      <p:pic>
        <p:nvPicPr>
          <p:cNvPr id="132" name="Google Shape;132;p6"/>
          <p:cNvPicPr preferRelativeResize="0"/>
          <p:nvPr/>
        </p:nvPicPr>
        <p:blipFill rotWithShape="1">
          <a:blip r:embed="rId7">
            <a:alphaModFix/>
          </a:blip>
          <a:srcRect l="14485" r="18755"/>
          <a:stretch/>
        </p:blipFill>
        <p:spPr>
          <a:xfrm>
            <a:off x="2803616" y="51348"/>
            <a:ext cx="4129477" cy="2520000"/>
          </a:xfrm>
          <a:prstGeom prst="rect">
            <a:avLst/>
          </a:prstGeom>
          <a:noFill/>
          <a:ln>
            <a:noFill/>
          </a:ln>
        </p:spPr>
      </p:pic>
      <p:pic>
        <p:nvPicPr>
          <p:cNvPr id="133" name="Google Shape;133;p6"/>
          <p:cNvPicPr preferRelativeResize="0"/>
          <p:nvPr/>
        </p:nvPicPr>
        <p:blipFill rotWithShape="1">
          <a:blip r:embed="rId8">
            <a:alphaModFix/>
          </a:blip>
          <a:srcRect l="9533" r="21648"/>
          <a:stretch/>
        </p:blipFill>
        <p:spPr>
          <a:xfrm>
            <a:off x="2813404" y="2571346"/>
            <a:ext cx="4156044" cy="2520000"/>
          </a:xfrm>
          <a:prstGeom prst="rect">
            <a:avLst/>
          </a:prstGeom>
          <a:noFill/>
          <a:ln>
            <a:noFill/>
          </a:ln>
        </p:spPr>
      </p:pic>
      <p:pic>
        <p:nvPicPr>
          <p:cNvPr id="134" name="Google Shape;134;p6"/>
          <p:cNvPicPr preferRelativeResize="0"/>
          <p:nvPr/>
        </p:nvPicPr>
        <p:blipFill rotWithShape="1">
          <a:blip r:embed="rId9">
            <a:alphaModFix/>
          </a:blip>
          <a:srcRect/>
          <a:stretch/>
        </p:blipFill>
        <p:spPr>
          <a:xfrm>
            <a:off x="26566" y="5048161"/>
            <a:ext cx="2777050" cy="1800000"/>
          </a:xfrm>
          <a:prstGeom prst="rect">
            <a:avLst/>
          </a:prstGeom>
          <a:noFill/>
          <a:ln>
            <a:noFill/>
          </a:ln>
        </p:spPr>
      </p:pic>
      <p:cxnSp>
        <p:nvCxnSpPr>
          <p:cNvPr id="135" name="Google Shape;135;p6"/>
          <p:cNvCxnSpPr/>
          <p:nvPr/>
        </p:nvCxnSpPr>
        <p:spPr>
          <a:xfrm>
            <a:off x="6952670" y="8389"/>
            <a:ext cx="0" cy="6848161"/>
          </a:xfrm>
          <a:prstGeom prst="straightConnector1">
            <a:avLst/>
          </a:prstGeom>
          <a:noFill/>
          <a:ln w="76200" cap="flat" cmpd="sng">
            <a:solidFill>
              <a:schemeClr val="accent1"/>
            </a:solidFill>
            <a:prstDash val="solid"/>
            <a:miter lim="800000"/>
            <a:headEnd type="none" w="sm" len="sm"/>
            <a:tailEnd type="none" w="sm" len="sm"/>
          </a:ln>
        </p:spPr>
      </p:cxnSp>
      <p:pic>
        <p:nvPicPr>
          <p:cNvPr id="136" name="Google Shape;136;p6"/>
          <p:cNvPicPr preferRelativeResize="0"/>
          <p:nvPr/>
        </p:nvPicPr>
        <p:blipFill rotWithShape="1">
          <a:blip r:embed="rId10">
            <a:alphaModFix/>
          </a:blip>
          <a:srcRect/>
          <a:stretch/>
        </p:blipFill>
        <p:spPr>
          <a:xfrm>
            <a:off x="6989025" y="8389"/>
            <a:ext cx="5176403" cy="36510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530652" y="-88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History of the camera</a:t>
            </a:r>
            <a:endParaRPr/>
          </a:p>
        </p:txBody>
      </p:sp>
      <p:grpSp>
        <p:nvGrpSpPr>
          <p:cNvPr id="142" name="Google Shape;142;p7"/>
          <p:cNvGrpSpPr/>
          <p:nvPr/>
        </p:nvGrpSpPr>
        <p:grpSpPr>
          <a:xfrm>
            <a:off x="7632665" y="1148589"/>
            <a:ext cx="4407938" cy="4669702"/>
            <a:chOff x="212029" y="1785494"/>
            <a:chExt cx="3105293" cy="3524058"/>
          </a:xfrm>
        </p:grpSpPr>
        <p:pic>
          <p:nvPicPr>
            <p:cNvPr id="143" name="Google Shape;143;p7" descr="https://upload.wikimedia.org/wikipedia/commons/thumb/9/9f/Camera_obscura.jpg/200px-Camera_obscura.jpg"/>
            <p:cNvPicPr preferRelativeResize="0"/>
            <p:nvPr/>
          </p:nvPicPr>
          <p:blipFill rotWithShape="1">
            <a:blip r:embed="rId3">
              <a:alphaModFix/>
            </a:blip>
            <a:srcRect/>
            <a:stretch/>
          </p:blipFill>
          <p:spPr>
            <a:xfrm>
              <a:off x="707666" y="1785494"/>
              <a:ext cx="1760698" cy="2817117"/>
            </a:xfrm>
            <a:prstGeom prst="rect">
              <a:avLst/>
            </a:prstGeom>
            <a:noFill/>
            <a:ln>
              <a:noFill/>
            </a:ln>
          </p:spPr>
        </p:pic>
        <p:sp>
          <p:nvSpPr>
            <p:cNvPr id="144" name="Google Shape;144;p7"/>
            <p:cNvSpPr/>
            <p:nvPr/>
          </p:nvSpPr>
          <p:spPr>
            <a:xfrm>
              <a:off x="212029" y="4821789"/>
              <a:ext cx="3105293" cy="4877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18th century description of a pinhole camera</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Encyclopedia</a:t>
              </a:r>
              <a:endParaRPr sz="1800">
                <a:solidFill>
                  <a:schemeClr val="dk1"/>
                </a:solidFill>
                <a:latin typeface="Calibri"/>
                <a:ea typeface="Calibri"/>
                <a:cs typeface="Calibri"/>
                <a:sym typeface="Calibri"/>
              </a:endParaRPr>
            </a:p>
          </p:txBody>
        </p:sp>
      </p:grpSp>
      <p:sp>
        <p:nvSpPr>
          <p:cNvPr id="145" name="Google Shape;145;p7" descr="100 History-Making Cameras on One Poster | Mental Flos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7" descr="100 History-Making Cameras on One Poster | Mental Flos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7" descr="100 History-Making Cameras on One Poster | Mental Flos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7"/>
          <p:cNvSpPr txBox="1"/>
          <p:nvPr/>
        </p:nvSpPr>
        <p:spPr>
          <a:xfrm>
            <a:off x="612775" y="1256305"/>
            <a:ext cx="6543399"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GB" sz="1800">
                <a:solidFill>
                  <a:schemeClr val="dk1"/>
                </a:solidFill>
                <a:latin typeface="Calibri"/>
                <a:ea typeface="Calibri"/>
                <a:cs typeface="Calibri"/>
                <a:sym typeface="Calibri"/>
              </a:rPr>
              <a:t>Chinese philosopher </a:t>
            </a:r>
            <a:r>
              <a:rPr lang="en-GB" sz="1800" i="1">
                <a:solidFill>
                  <a:schemeClr val="dk1"/>
                </a:solidFill>
                <a:latin typeface="Calibri"/>
                <a:ea typeface="Calibri"/>
                <a:cs typeface="Calibri"/>
                <a:sym typeface="Calibri"/>
              </a:rPr>
              <a:t>Mozi </a:t>
            </a:r>
            <a:r>
              <a:rPr lang="en-GB" sz="1800">
                <a:solidFill>
                  <a:schemeClr val="dk1"/>
                </a:solidFill>
                <a:latin typeface="Calibri"/>
                <a:ea typeface="Calibri"/>
                <a:cs typeface="Calibri"/>
                <a:sym typeface="Calibri"/>
              </a:rPr>
              <a:t>(470 – 391 BC) first person in history to describe the first to describe the physical principle behind the camera</a:t>
            </a:r>
            <a:endParaRPr/>
          </a:p>
          <a:p>
            <a:pPr marL="285750" marR="0" lvl="0" indent="-285750" algn="l" rtl="0">
              <a:spcBef>
                <a:spcPts val="0"/>
              </a:spcBef>
              <a:spcAft>
                <a:spcPts val="0"/>
              </a:spcAft>
              <a:buClr>
                <a:schemeClr val="dk1"/>
              </a:buClr>
              <a:buSzPts val="1800"/>
              <a:buFont typeface="Arial"/>
              <a:buChar char="•"/>
            </a:pPr>
            <a:r>
              <a:rPr lang="en-GB" sz="1800">
                <a:solidFill>
                  <a:schemeClr val="dk1"/>
                </a:solidFill>
                <a:latin typeface="Calibri"/>
                <a:ea typeface="Calibri"/>
                <a:cs typeface="Calibri"/>
                <a:sym typeface="Calibri"/>
              </a:rPr>
              <a:t>Alhazen (Ibn al-Haytham) (965–1040 AD) – considered the inventor of the pinhole camera</a:t>
            </a:r>
            <a:endParaRPr/>
          </a:p>
          <a:p>
            <a:pPr marL="285750" marR="0" lvl="0" indent="-285750" algn="l" rtl="0">
              <a:spcBef>
                <a:spcPts val="0"/>
              </a:spcBef>
              <a:spcAft>
                <a:spcPts val="0"/>
              </a:spcAft>
              <a:buClr>
                <a:schemeClr val="dk1"/>
              </a:buClr>
              <a:buSzPts val="1800"/>
              <a:buFont typeface="Arial"/>
              <a:buChar char="•"/>
            </a:pPr>
            <a:r>
              <a:rPr lang="en-GB" sz="1800">
                <a:solidFill>
                  <a:schemeClr val="dk1"/>
                </a:solidFill>
                <a:latin typeface="Calibri"/>
                <a:ea typeface="Calibri"/>
                <a:cs typeface="Calibri"/>
                <a:sym typeface="Calibri"/>
              </a:rPr>
              <a:t>First permanent photograph (1825) by Joseph Nicéphore Niépce (8h exposure time)</a:t>
            </a:r>
            <a:endParaRPr/>
          </a:p>
        </p:txBody>
      </p:sp>
      <p:pic>
        <p:nvPicPr>
          <p:cNvPr id="149" name="Google Shape;149;p7" descr="https://upload.wikimedia.org/wikipedia/commons/thumb/5/5c/View_from_the_Window_at_Le_Gras%2C_Joseph_Nic%C3%A9phore_Ni%C3%A9pce.jpg/1280px-View_from_the_Window_at_Le_Gras%2C_Joseph_Nic%C3%A9phore_Ni%C3%A9pce.jpg"/>
          <p:cNvPicPr preferRelativeResize="0"/>
          <p:nvPr/>
        </p:nvPicPr>
        <p:blipFill rotWithShape="1">
          <a:blip r:embed="rId4">
            <a:alphaModFix/>
          </a:blip>
          <a:srcRect/>
          <a:stretch/>
        </p:blipFill>
        <p:spPr>
          <a:xfrm>
            <a:off x="1709531" y="3812016"/>
            <a:ext cx="3076352" cy="2139026"/>
          </a:xfrm>
          <a:prstGeom prst="rect">
            <a:avLst/>
          </a:prstGeom>
          <a:noFill/>
          <a:ln>
            <a:noFill/>
          </a:ln>
        </p:spPr>
      </p:pic>
      <p:sp>
        <p:nvSpPr>
          <p:cNvPr id="150" name="Google Shape;150;p7"/>
          <p:cNvSpPr/>
          <p:nvPr/>
        </p:nvSpPr>
        <p:spPr>
          <a:xfrm>
            <a:off x="1769409" y="5995485"/>
            <a:ext cx="311944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i="1">
                <a:solidFill>
                  <a:schemeClr val="dk1"/>
                </a:solidFill>
                <a:latin typeface="Calibri"/>
                <a:ea typeface="Calibri"/>
                <a:cs typeface="Calibri"/>
                <a:sym typeface="Calibri"/>
              </a:rPr>
              <a:t>View from the Window at Le Gras</a:t>
            </a:r>
            <a:r>
              <a:rPr lang="en-GB" sz="1400">
                <a:solidFill>
                  <a:schemeClr val="dk1"/>
                </a:solidFill>
                <a:latin typeface="Calibri"/>
                <a:ea typeface="Calibri"/>
                <a:cs typeface="Calibri"/>
                <a:sym typeface="Calibri"/>
              </a:rPr>
              <a:t>, 1827 </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Oldest surviving camera photograph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8" descr="Picture"/>
          <p:cNvPicPr preferRelativeResize="0"/>
          <p:nvPr/>
        </p:nvPicPr>
        <p:blipFill rotWithShape="1">
          <a:blip r:embed="rId3">
            <a:alphaModFix/>
          </a:blip>
          <a:srcRect/>
          <a:stretch/>
        </p:blipFill>
        <p:spPr>
          <a:xfrm>
            <a:off x="926284" y="1803633"/>
            <a:ext cx="10318459" cy="3926048"/>
          </a:xfrm>
          <a:prstGeom prst="rect">
            <a:avLst/>
          </a:prstGeom>
          <a:noFill/>
          <a:ln>
            <a:noFill/>
          </a:ln>
        </p:spPr>
      </p:pic>
      <p:sp>
        <p:nvSpPr>
          <p:cNvPr id="156" name="Google Shape;156;p8"/>
          <p:cNvSpPr txBox="1">
            <a:spLocks noGrp="1"/>
          </p:cNvSpPr>
          <p:nvPr>
            <p:ph type="title"/>
          </p:nvPr>
        </p:nvSpPr>
        <p:spPr>
          <a:xfrm>
            <a:off x="729143" y="9667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smtClean="0"/>
              <a:t>Evolution of the camera</a:t>
            </a:r>
            <a:endParaRPr dirty="0"/>
          </a:p>
        </p:txBody>
      </p:sp>
      <p:sp>
        <p:nvSpPr>
          <p:cNvPr id="157" name="Google Shape;157;p8"/>
          <p:cNvSpPr txBox="1"/>
          <p:nvPr/>
        </p:nvSpPr>
        <p:spPr>
          <a:xfrm>
            <a:off x="285226" y="6485432"/>
            <a:ext cx="497443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dirty="0">
                <a:solidFill>
                  <a:schemeClr val="dk1"/>
                </a:solidFill>
                <a:latin typeface="Calibri"/>
                <a:ea typeface="Calibri"/>
                <a:cs typeface="Calibri"/>
                <a:sym typeface="Calibri"/>
              </a:rPr>
              <a:t>Image source: </a:t>
            </a:r>
            <a:r>
              <a:rPr lang="en-GB" sz="1000" u="sng" dirty="0">
                <a:solidFill>
                  <a:schemeClr val="dk1"/>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https://www.precisioncamerarepairs.com/blog/the-evolution-of-the-camera</a:t>
            </a:r>
            <a:r>
              <a:rPr lang="en-GB" sz="1000" dirty="0">
                <a:solidFill>
                  <a:schemeClr val="dk1"/>
                </a:solidFill>
                <a:latin typeface="Calibri"/>
                <a:ea typeface="Calibri"/>
                <a:cs typeface="Calibri"/>
                <a:sym typeface="Calibri"/>
              </a:rPr>
              <a:t> </a:t>
            </a:r>
            <a:endParaRPr dirty="0"/>
          </a:p>
        </p:txBody>
      </p:sp>
      <p:grpSp>
        <p:nvGrpSpPr>
          <p:cNvPr id="158" name="Google Shape;158;p8"/>
          <p:cNvGrpSpPr/>
          <p:nvPr/>
        </p:nvGrpSpPr>
        <p:grpSpPr>
          <a:xfrm>
            <a:off x="6609234" y="425003"/>
            <a:ext cx="2430346" cy="1378631"/>
            <a:chOff x="7203883" y="3664919"/>
            <a:chExt cx="4602081" cy="3349753"/>
          </a:xfrm>
        </p:grpSpPr>
        <p:pic>
          <p:nvPicPr>
            <p:cNvPr id="159" name="Google Shape;159;p8" descr="1999 Kyocera Corporation introduces the VP-210... | Sutori"/>
            <p:cNvPicPr preferRelativeResize="0"/>
            <p:nvPr/>
          </p:nvPicPr>
          <p:blipFill rotWithShape="1">
            <a:blip r:embed="rId5">
              <a:alphaModFix/>
            </a:blip>
            <a:srcRect/>
            <a:stretch/>
          </p:blipFill>
          <p:spPr>
            <a:xfrm>
              <a:off x="7203883" y="3664919"/>
              <a:ext cx="4153808" cy="2720546"/>
            </a:xfrm>
            <a:prstGeom prst="rect">
              <a:avLst/>
            </a:prstGeom>
            <a:noFill/>
            <a:ln>
              <a:noFill/>
            </a:ln>
          </p:spPr>
        </p:pic>
        <p:sp>
          <p:nvSpPr>
            <p:cNvPr id="160" name="Google Shape;160;p8"/>
            <p:cNvSpPr txBox="1"/>
            <p:nvPr/>
          </p:nvSpPr>
          <p:spPr>
            <a:xfrm>
              <a:off x="7504982" y="6385465"/>
              <a:ext cx="4300982" cy="6292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dirty="0">
                  <a:solidFill>
                    <a:schemeClr val="dk1"/>
                  </a:solidFill>
                  <a:latin typeface="Calibri"/>
                  <a:ea typeface="Calibri"/>
                  <a:cs typeface="Calibri"/>
                  <a:sym typeface="Calibri"/>
                </a:rPr>
                <a:t>Kyocera Visual Phone VP-210 - 1999</a:t>
              </a:r>
              <a:endParaRPr dirty="0"/>
            </a:p>
          </p:txBody>
        </p:sp>
      </p:grpSp>
      <p:sp>
        <p:nvSpPr>
          <p:cNvPr id="2" name="Rectangle 1"/>
          <p:cNvSpPr/>
          <p:nvPr/>
        </p:nvSpPr>
        <p:spPr>
          <a:xfrm>
            <a:off x="5898027" y="5711260"/>
            <a:ext cx="582211" cy="307777"/>
          </a:xfrm>
          <a:prstGeom prst="rect">
            <a:avLst/>
          </a:prstGeom>
        </p:spPr>
        <p:txBody>
          <a:bodyPr wrap="none">
            <a:spAutoFit/>
          </a:bodyPr>
          <a:lstStyle/>
          <a:p>
            <a:r>
              <a:rPr lang="en-GB" b="1" dirty="0"/>
              <a:t>1975</a:t>
            </a:r>
            <a:endParaRPr lang="en-GB" dirty="0"/>
          </a:p>
        </p:txBody>
      </p:sp>
      <p:sp>
        <p:nvSpPr>
          <p:cNvPr id="3" name="Rectangle 2"/>
          <p:cNvSpPr/>
          <p:nvPr/>
        </p:nvSpPr>
        <p:spPr>
          <a:xfrm>
            <a:off x="3420997" y="5729681"/>
            <a:ext cx="1704313" cy="307777"/>
          </a:xfrm>
          <a:prstGeom prst="rect">
            <a:avLst/>
          </a:prstGeom>
        </p:spPr>
        <p:txBody>
          <a:bodyPr wrap="none">
            <a:spAutoFit/>
          </a:bodyPr>
          <a:lstStyle/>
          <a:p>
            <a:r>
              <a:rPr lang="en-GB" b="1" dirty="0"/>
              <a:t>1925 – The Leica I</a:t>
            </a:r>
            <a:endParaRPr lang="en-GB" dirty="0"/>
          </a:p>
        </p:txBody>
      </p:sp>
      <p:sp>
        <p:nvSpPr>
          <p:cNvPr id="4" name="Rectangle 3"/>
          <p:cNvSpPr/>
          <p:nvPr/>
        </p:nvSpPr>
        <p:spPr>
          <a:xfrm>
            <a:off x="1529227" y="5711259"/>
            <a:ext cx="582211" cy="307777"/>
          </a:xfrm>
          <a:prstGeom prst="rect">
            <a:avLst/>
          </a:prstGeom>
        </p:spPr>
        <p:txBody>
          <a:bodyPr wrap="none">
            <a:spAutoFit/>
          </a:bodyPr>
          <a:lstStyle/>
          <a:p>
            <a:r>
              <a:rPr lang="en-GB" b="1" dirty="0"/>
              <a:t>1839</a:t>
            </a:r>
            <a:endParaRPr lang="en-GB" dirty="0"/>
          </a:p>
        </p:txBody>
      </p:sp>
      <p:sp>
        <p:nvSpPr>
          <p:cNvPr id="5" name="Rectangle 4"/>
          <p:cNvSpPr/>
          <p:nvPr/>
        </p:nvSpPr>
        <p:spPr>
          <a:xfrm>
            <a:off x="4584474" y="1149978"/>
            <a:ext cx="2311851" cy="307777"/>
          </a:xfrm>
          <a:prstGeom prst="rect">
            <a:avLst/>
          </a:prstGeom>
        </p:spPr>
        <p:txBody>
          <a:bodyPr wrap="none">
            <a:spAutoFit/>
          </a:bodyPr>
          <a:lstStyle/>
          <a:p>
            <a:r>
              <a:rPr lang="en-GB" b="1" dirty="0"/>
              <a:t>1947 – Polaroid Model 95</a:t>
            </a:r>
            <a:endParaRPr lang="en-GB" dirty="0"/>
          </a:p>
        </p:txBody>
      </p:sp>
      <p:sp>
        <p:nvSpPr>
          <p:cNvPr id="6" name="Rectangle 5"/>
          <p:cNvSpPr/>
          <p:nvPr/>
        </p:nvSpPr>
        <p:spPr>
          <a:xfrm>
            <a:off x="7357533" y="5709863"/>
            <a:ext cx="6096000" cy="523220"/>
          </a:xfrm>
          <a:prstGeom prst="rect">
            <a:avLst/>
          </a:prstGeom>
        </p:spPr>
        <p:txBody>
          <a:bodyPr>
            <a:spAutoFit/>
          </a:bodyPr>
          <a:lstStyle/>
          <a:p>
            <a:r>
              <a:rPr lang="en-GB" b="1" dirty="0"/>
              <a:t>2007 – Apple iPhone</a:t>
            </a:r>
            <a:br>
              <a:rPr lang="en-GB" b="1" dirty="0"/>
            </a:br>
            <a:endParaRPr lang="en-GB" dirty="0"/>
          </a:p>
        </p:txBody>
      </p:sp>
      <p:sp>
        <p:nvSpPr>
          <p:cNvPr id="7" name="Rectangle 6"/>
          <p:cNvSpPr/>
          <p:nvPr/>
        </p:nvSpPr>
        <p:spPr>
          <a:xfrm>
            <a:off x="9166238" y="1649744"/>
            <a:ext cx="2207656" cy="307777"/>
          </a:xfrm>
          <a:prstGeom prst="rect">
            <a:avLst/>
          </a:prstGeom>
        </p:spPr>
        <p:txBody>
          <a:bodyPr wrap="none">
            <a:spAutoFit/>
          </a:bodyPr>
          <a:lstStyle/>
          <a:p>
            <a:r>
              <a:rPr lang="en-GB" b="1" dirty="0"/>
              <a:t>2008 – </a:t>
            </a:r>
            <a:r>
              <a:rPr lang="en-GB" b="1" dirty="0" err="1"/>
              <a:t>GoPro</a:t>
            </a:r>
            <a:r>
              <a:rPr lang="en-GB" b="1" dirty="0"/>
              <a:t> HD HERO</a:t>
            </a:r>
            <a:endParaRPr lang="en-GB" dirty="0"/>
          </a:p>
        </p:txBody>
      </p:sp>
      <p:sp>
        <p:nvSpPr>
          <p:cNvPr id="8" name="Rectangle 7"/>
          <p:cNvSpPr/>
          <p:nvPr/>
        </p:nvSpPr>
        <p:spPr>
          <a:xfrm>
            <a:off x="2671007" y="1175344"/>
            <a:ext cx="1913467" cy="738664"/>
          </a:xfrm>
          <a:prstGeom prst="rect">
            <a:avLst/>
          </a:prstGeom>
        </p:spPr>
        <p:txBody>
          <a:bodyPr wrap="square">
            <a:spAutoFit/>
          </a:bodyPr>
          <a:lstStyle/>
          <a:p>
            <a:r>
              <a:rPr lang="en-GB" b="1" dirty="0"/>
              <a:t>1900 – The </a:t>
            </a:r>
            <a:r>
              <a:rPr lang="en-GB" b="1" dirty="0" err="1"/>
              <a:t>Reise</a:t>
            </a:r>
            <a:r>
              <a:rPr lang="en-GB" b="1" dirty="0"/>
              <a:t> Camera</a:t>
            </a:r>
            <a:br>
              <a:rPr lang="en-GB" b="1" dirty="0"/>
            </a:br>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Nowadays…</a:t>
            </a:r>
            <a:endParaRPr/>
          </a:p>
        </p:txBody>
      </p:sp>
      <p:sp>
        <p:nvSpPr>
          <p:cNvPr id="166" name="Google Shape;166;p9"/>
          <p:cNvSpPr txBox="1">
            <a:spLocks noGrp="1"/>
          </p:cNvSpPr>
          <p:nvPr>
            <p:ph type="body" idx="1"/>
          </p:nvPr>
        </p:nvSpPr>
        <p:spPr>
          <a:xfrm>
            <a:off x="726057" y="1544128"/>
            <a:ext cx="10515600" cy="497789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 ~ 1.436.300.000.000 ( &gt; 1.4 trillion) photos  will be taken in 2020 (</a:t>
            </a:r>
            <a:r>
              <a:rPr lang="en-GB" u="sng">
                <a:solidFill>
                  <a:schemeClr val="hlink"/>
                </a:solidFill>
                <a:hlinkClick r:id="rId3"/>
              </a:rPr>
              <a:t>https://focus.mylio.com/tech-today/how-many-photos-will-be-taken-in-2020</a:t>
            </a:r>
            <a:r>
              <a:rPr lang="en-GB"/>
              <a:t> )</a:t>
            </a:r>
            <a:endParaRPr/>
          </a:p>
          <a:p>
            <a:pPr marL="685800" lvl="1" indent="-228600" algn="l" rtl="0">
              <a:lnSpc>
                <a:spcPct val="90000"/>
              </a:lnSpc>
              <a:spcBef>
                <a:spcPts val="500"/>
              </a:spcBef>
              <a:spcAft>
                <a:spcPts val="0"/>
              </a:spcAft>
              <a:buClr>
                <a:schemeClr val="dk1"/>
              </a:buClr>
              <a:buSzPts val="2400"/>
              <a:buChar char="•"/>
            </a:pPr>
            <a:r>
              <a:rPr lang="en-GB"/>
              <a:t>If you were to take all these pictures alone, and you took one pic per second = 45.544 years </a:t>
            </a:r>
            <a:endParaRPr/>
          </a:p>
          <a:p>
            <a:pPr marL="228600" lvl="0" indent="-228600" algn="l" rtl="0">
              <a:lnSpc>
                <a:spcPct val="90000"/>
              </a:lnSpc>
              <a:spcBef>
                <a:spcPts val="1000"/>
              </a:spcBef>
              <a:spcAft>
                <a:spcPts val="0"/>
              </a:spcAft>
              <a:buClr>
                <a:schemeClr val="dk1"/>
              </a:buClr>
              <a:buSzPts val="2800"/>
              <a:buChar char="•"/>
            </a:pPr>
            <a:r>
              <a:rPr lang="en-GB"/>
              <a:t>As of May 2019, &gt; 500 hours of video are uploaded to YouTube every minute!  (</a:t>
            </a:r>
            <a:r>
              <a:rPr lang="en-GB" u="sng">
                <a:solidFill>
                  <a:schemeClr val="hlink"/>
                </a:solidFill>
                <a:hlinkClick r:id="rId4"/>
              </a:rPr>
              <a:t>https://www.statista.com/statistics/259477/hours-of-video-uploaded-to-youtube-every-minute/</a:t>
            </a:r>
            <a:r>
              <a:rPr lang="en-GB"/>
              <a:t>) </a:t>
            </a:r>
            <a:endParaRPr/>
          </a:p>
          <a:p>
            <a:pPr marL="228600" lvl="0" indent="-228600" algn="l" rtl="0">
              <a:lnSpc>
                <a:spcPct val="90000"/>
              </a:lnSpc>
              <a:spcBef>
                <a:spcPts val="1000"/>
              </a:spcBef>
              <a:spcAft>
                <a:spcPts val="0"/>
              </a:spcAft>
              <a:buClr>
                <a:schemeClr val="dk1"/>
              </a:buClr>
              <a:buSzPts val="2800"/>
              <a:buChar char="•"/>
            </a:pPr>
            <a:r>
              <a:rPr lang="en-GB"/>
              <a:t> an estimate of 770 million surveillance cameras installed around the world today</a:t>
            </a:r>
            <a:endParaRPr/>
          </a:p>
          <a:p>
            <a:pPr marL="685800" lvl="1" indent="-76200" algn="l" rtl="0">
              <a:lnSpc>
                <a:spcPct val="90000"/>
              </a:lnSpc>
              <a:spcBef>
                <a:spcPts val="500"/>
              </a:spcBef>
              <a:spcAft>
                <a:spcPts val="0"/>
              </a:spcAft>
              <a:buClr>
                <a:schemeClr val="dk1"/>
              </a:buClr>
              <a:buSzPts val="24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EBF59EB4D2924581C40B3094EF518B" ma:contentTypeVersion="4" ma:contentTypeDescription="Create a new document." ma:contentTypeScope="" ma:versionID="bef87cd28674b57dc98e9eed4d8ea314">
  <xsd:schema xmlns:xsd="http://www.w3.org/2001/XMLSchema" xmlns:xs="http://www.w3.org/2001/XMLSchema" xmlns:p="http://schemas.microsoft.com/office/2006/metadata/properties" xmlns:ns2="16638b3b-f58c-4310-89a4-424100c27dbc" targetNamespace="http://schemas.microsoft.com/office/2006/metadata/properties" ma:root="true" ma:fieldsID="47ac6d4800322f9a1cc9a270c2fd56dd" ns2:_="">
    <xsd:import namespace="16638b3b-f58c-4310-89a4-424100c27db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38b3b-f58c-4310-89a4-424100c27d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DC955DD-E0D7-4870-B592-8287390AD469}"/>
</file>

<file path=customXml/itemProps2.xml><?xml version="1.0" encoding="utf-8"?>
<ds:datastoreItem xmlns:ds="http://schemas.openxmlformats.org/officeDocument/2006/customXml" ds:itemID="{580289F6-0836-4189-BEBA-3671DC7CA2D1}"/>
</file>

<file path=customXml/itemProps3.xml><?xml version="1.0" encoding="utf-8"?>
<ds:datastoreItem xmlns:ds="http://schemas.openxmlformats.org/officeDocument/2006/customXml" ds:itemID="{C31E0051-0622-442D-A6AA-786F2CE885DF}"/>
</file>

<file path=docProps/app.xml><?xml version="1.0" encoding="utf-8"?>
<Properties xmlns="http://schemas.openxmlformats.org/officeDocument/2006/extended-properties" xmlns:vt="http://schemas.openxmlformats.org/officeDocument/2006/docPropsVTypes">
  <TotalTime>2796</TotalTime>
  <Words>1367</Words>
  <Application>Microsoft Office PowerPoint</Application>
  <PresentationFormat>Custom</PresentationFormat>
  <Paragraphs>249</Paragraphs>
  <Slides>51</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Open Sans</vt:lpstr>
      <vt:lpstr>Calibri</vt:lpstr>
      <vt:lpstr>Times New Roman</vt:lpstr>
      <vt:lpstr>Helvetica Neue</vt:lpstr>
      <vt:lpstr>Office Theme</vt:lpstr>
      <vt:lpstr>Computer vision and deep learning</vt:lpstr>
      <vt:lpstr>What is Computer Vision (CV)?</vt:lpstr>
      <vt:lpstr>Computer vision – multidisciplinary subject</vt:lpstr>
      <vt:lpstr>PowerPoint Presentation</vt:lpstr>
      <vt:lpstr>Evolution of the eye</vt:lpstr>
      <vt:lpstr>PowerPoint Presentation</vt:lpstr>
      <vt:lpstr>History of the camera</vt:lpstr>
      <vt:lpstr>Evolution of the camera</vt:lpstr>
      <vt:lpstr>Nowadays…</vt:lpstr>
      <vt:lpstr>Visual cortex</vt:lpstr>
      <vt:lpstr>Understanding the visual cortex</vt:lpstr>
      <vt:lpstr>Larry Roberts</vt:lpstr>
      <vt:lpstr>The Summer Vision Project</vt:lpstr>
      <vt:lpstr>David Maar</vt:lpstr>
      <vt:lpstr>Canny edge detector</vt:lpstr>
      <vt:lpstr>Scale Invariant Feature Transform David G. Lowe</vt:lpstr>
      <vt:lpstr>Rapid object detection using a boosted cascade of simple features Paul Viola and Michael Jones</vt:lpstr>
      <vt:lpstr>Histogram of Oriented Gradients Navneet Dalal and Bill Triggs</vt:lpstr>
      <vt:lpstr>Deformable part models P. Felzenszwalb,R. Girshick, D. McAllester, D. Ramanan</vt:lpstr>
      <vt:lpstr>PowerPoint Presentation</vt:lpstr>
      <vt:lpstr>Visual transformers</vt:lpstr>
      <vt:lpstr>Data</vt:lpstr>
      <vt:lpstr>Pascal VOC</vt:lpstr>
      <vt:lpstr>ImageNet</vt:lpstr>
      <vt:lpstr>JFT</vt:lpstr>
      <vt:lpstr>Computer vision - Where are we now? </vt:lpstr>
      <vt:lpstr>ImageNet accuracy</vt:lpstr>
      <vt:lpstr>Computer vision applications I</vt:lpstr>
      <vt:lpstr>Computer vision applications II</vt:lpstr>
      <vt:lpstr>Computer vision applications III</vt:lpstr>
      <vt:lpstr>Computer vision applications IV</vt:lpstr>
      <vt:lpstr>Computer vision applications V</vt:lpstr>
      <vt:lpstr>Computer vision applications VI</vt:lpstr>
      <vt:lpstr>Computer vision surpassed human vision</vt:lpstr>
      <vt:lpstr>PowerPoint Presentation</vt:lpstr>
      <vt:lpstr>Computer vision vs. human vision</vt:lpstr>
      <vt:lpstr>Dataset &amp; model zoos</vt:lpstr>
      <vt:lpstr>Stanford AI index 2023  Top 10 takeaways</vt:lpstr>
      <vt:lpstr>Stanford AI index 2023  Top 10 takeaways</vt:lpstr>
      <vt:lpstr>Stanford AI index 2023</vt:lpstr>
      <vt:lpstr>Stanford AI index 2023</vt:lpstr>
      <vt:lpstr>CVPR 2023</vt:lpstr>
      <vt:lpstr>Start-ups developing Computer Vision</vt:lpstr>
      <vt:lpstr>Lecture</vt:lpstr>
      <vt:lpstr>Laboratories</vt:lpstr>
      <vt:lpstr>Grading</vt:lpstr>
      <vt:lpstr>Recommended resources (1)</vt:lpstr>
      <vt:lpstr>Recommended resources (2)</vt:lpstr>
      <vt:lpstr>Research articles</vt:lpstr>
      <vt:lpstr>I hope you’ll enjoy this course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and deep learning</dc:title>
  <dc:creator>borza_diana@yahoo.com</dc:creator>
  <cp:lastModifiedBy>diana</cp:lastModifiedBy>
  <cp:revision>42</cp:revision>
  <dcterms:created xsi:type="dcterms:W3CDTF">2020-09-08T15:20:14Z</dcterms:created>
  <dcterms:modified xsi:type="dcterms:W3CDTF">2023-10-12T16:10:06Z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0x01010073EBF59EB4D2924581C40B3094EF518B</vt:lpwstr>
  </property>
</Properties>
</file>